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59"/>
  </p:notesMasterIdLst>
  <p:sldIdLst>
    <p:sldId id="257" r:id="rId3"/>
    <p:sldId id="256" r:id="rId4"/>
    <p:sldId id="259" r:id="rId5"/>
    <p:sldId id="314" r:id="rId6"/>
    <p:sldId id="315" r:id="rId7"/>
    <p:sldId id="316" r:id="rId8"/>
    <p:sldId id="317" r:id="rId9"/>
    <p:sldId id="318" r:id="rId10"/>
    <p:sldId id="319" r:id="rId11"/>
    <p:sldId id="284" r:id="rId12"/>
    <p:sldId id="320" r:id="rId13"/>
    <p:sldId id="321" r:id="rId14"/>
    <p:sldId id="260" r:id="rId15"/>
    <p:sldId id="282" r:id="rId16"/>
    <p:sldId id="261" r:id="rId17"/>
    <p:sldId id="283" r:id="rId18"/>
    <p:sldId id="280" r:id="rId19"/>
    <p:sldId id="301" r:id="rId20"/>
    <p:sldId id="302" r:id="rId21"/>
    <p:sldId id="285" r:id="rId22"/>
    <p:sldId id="286" r:id="rId23"/>
    <p:sldId id="279" r:id="rId24"/>
    <p:sldId id="262" r:id="rId25"/>
    <p:sldId id="288" r:id="rId26"/>
    <p:sldId id="287" r:id="rId27"/>
    <p:sldId id="289" r:id="rId28"/>
    <p:sldId id="263" r:id="rId29"/>
    <p:sldId id="291" r:id="rId30"/>
    <p:sldId id="292" r:id="rId31"/>
    <p:sldId id="290" r:id="rId32"/>
    <p:sldId id="293" r:id="rId33"/>
    <p:sldId id="294" r:id="rId34"/>
    <p:sldId id="264" r:id="rId35"/>
    <p:sldId id="296" r:id="rId36"/>
    <p:sldId id="297" r:id="rId37"/>
    <p:sldId id="298" r:id="rId38"/>
    <p:sldId id="299" r:id="rId39"/>
    <p:sldId id="265" r:id="rId40"/>
    <p:sldId id="277" r:id="rId41"/>
    <p:sldId id="267" r:id="rId42"/>
    <p:sldId id="304" r:id="rId43"/>
    <p:sldId id="303" r:id="rId44"/>
    <p:sldId id="268" r:id="rId45"/>
    <p:sldId id="281" r:id="rId46"/>
    <p:sldId id="305" r:id="rId47"/>
    <p:sldId id="269" r:id="rId48"/>
    <p:sldId id="270" r:id="rId49"/>
    <p:sldId id="271" r:id="rId50"/>
    <p:sldId id="306" r:id="rId51"/>
    <p:sldId id="307" r:id="rId52"/>
    <p:sldId id="308" r:id="rId53"/>
    <p:sldId id="312" r:id="rId54"/>
    <p:sldId id="310" r:id="rId55"/>
    <p:sldId id="311" r:id="rId56"/>
    <p:sldId id="313" r:id="rId57"/>
    <p:sldId id="272"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1" autoAdjust="0"/>
    <p:restoredTop sz="73869" autoAdjust="0"/>
  </p:normalViewPr>
  <p:slideViewPr>
    <p:cSldViewPr>
      <p:cViewPr varScale="1">
        <p:scale>
          <a:sx n="61" d="100"/>
          <a:sy n="61" d="100"/>
        </p:scale>
        <p:origin x="1272"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2BBA2E-79BA-BA41-8D10-5A33F2CBBD77}" type="datetimeFigureOut">
              <a:rPr lang="en-US" smtClean="0"/>
              <a:t>8/24/2024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DFC774-9651-124E-92C8-AF35A15CD53D}" type="slidenum">
              <a:rPr lang="en-US" smtClean="0"/>
              <a:t>‹#›</a:t>
            </a:fld>
            <a:endParaRPr lang="en-US"/>
          </a:p>
        </p:txBody>
      </p:sp>
    </p:spTree>
    <p:extLst>
      <p:ext uri="{BB962C8B-B14F-4D97-AF65-F5344CB8AC3E}">
        <p14:creationId xmlns:p14="http://schemas.microsoft.com/office/powerpoint/2010/main" val="3366597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akoku"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Sakoku"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FC774-9651-124E-92C8-AF35A15CD53D}" type="slidenum">
              <a:rPr lang="en-US" smtClean="0"/>
              <a:t>1</a:t>
            </a:fld>
            <a:endParaRPr lang="en-US"/>
          </a:p>
        </p:txBody>
      </p:sp>
    </p:spTree>
    <p:extLst>
      <p:ext uri="{BB962C8B-B14F-4D97-AF65-F5344CB8AC3E}">
        <p14:creationId xmlns:p14="http://schemas.microsoft.com/office/powerpoint/2010/main" val="267286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a:t>
            </a:r>
          </a:p>
          <a:p>
            <a:r>
              <a:rPr lang="en-US" dirty="0"/>
              <a:t>Painting, hanging scroll. </a:t>
            </a:r>
            <a:r>
              <a:rPr lang="en-US" dirty="0" err="1"/>
              <a:t>Tajikarao</a:t>
            </a:r>
            <a:r>
              <a:rPr lang="en-US" dirty="0"/>
              <a:t>-no-kami having dragged aside the rock, the sun goddess Amaterasu emerges from the cave, with </a:t>
            </a:r>
            <a:r>
              <a:rPr lang="en-US" dirty="0" err="1"/>
              <a:t>Okame</a:t>
            </a:r>
            <a:r>
              <a:rPr lang="en-US" dirty="0"/>
              <a:t> dancing upon a drum outside, surrounded by other deities. Ink and </a:t>
            </a:r>
            <a:r>
              <a:rPr lang="en-US" dirty="0" err="1"/>
              <a:t>colour</a:t>
            </a:r>
            <a:r>
              <a:rPr lang="en-US" dirty="0"/>
              <a:t> on silk.</a:t>
            </a:r>
          </a:p>
          <a:p>
            <a:endParaRPr lang="en-US" dirty="0"/>
          </a:p>
          <a:p>
            <a:r>
              <a:rPr lang="en-US" dirty="0" err="1">
                <a:effectLst/>
              </a:rPr>
              <a:t>Shoshin</a:t>
            </a:r>
            <a:r>
              <a:rPr lang="en-US" dirty="0">
                <a:effectLst/>
              </a:rPr>
              <a:t> </a:t>
            </a:r>
            <a:r>
              <a:rPr lang="en-US" dirty="0" err="1">
                <a:effectLst/>
              </a:rPr>
              <a:t>gakuso</a:t>
            </a:r>
            <a:r>
              <a:rPr lang="en-US" dirty="0">
                <a:effectLst/>
              </a:rPr>
              <a:t> </a:t>
            </a:r>
            <a:r>
              <a:rPr lang="en-US" dirty="0" err="1">
                <a:effectLst/>
              </a:rPr>
              <a:t>koki</a:t>
            </a:r>
            <a:r>
              <a:rPr lang="en-US" dirty="0">
                <a:effectLst/>
              </a:rPr>
              <a:t> o </a:t>
            </a:r>
            <a:r>
              <a:rPr lang="en-US" dirty="0" err="1">
                <a:effectLst/>
              </a:rPr>
              <a:t>sasou</a:t>
            </a:r>
            <a:r>
              <a:rPr lang="en-US" dirty="0">
                <a:effectLst/>
              </a:rPr>
              <a:t> </a:t>
            </a:r>
            <a:r>
              <a:rPr lang="ja-JP" altLang="en-US" dirty="0">
                <a:effectLst/>
              </a:rPr>
              <a:t>諸神奏楽誘皇輝 </a:t>
            </a:r>
            <a:r>
              <a:rPr lang="en-US" altLang="ja-JP" dirty="0">
                <a:effectLst/>
              </a:rPr>
              <a:t>(</a:t>
            </a:r>
            <a:r>
              <a:rPr lang="en-US" dirty="0">
                <a:effectLst/>
              </a:rPr>
              <a:t>Deities Perform Music to Tempt the Sun Goddess)</a:t>
            </a:r>
            <a:r>
              <a:rPr lang="en-US" dirty="0"/>
              <a:t> </a:t>
            </a:r>
            <a:r>
              <a:rPr lang="en-US" dirty="0">
                <a:effectLst/>
              </a:rPr>
              <a:t>(Deities Perform Music to Tempt the Sun Goddess)Series:</a:t>
            </a:r>
            <a:r>
              <a:rPr lang="en-US" dirty="0"/>
              <a:t> </a:t>
            </a:r>
            <a:r>
              <a:rPr lang="en-US" dirty="0">
                <a:effectLst/>
              </a:rPr>
              <a:t>Series: Honcho </a:t>
            </a:r>
            <a:r>
              <a:rPr lang="en-US" dirty="0" err="1">
                <a:effectLst/>
              </a:rPr>
              <a:t>nenreki</a:t>
            </a:r>
            <a:r>
              <a:rPr lang="en-US" dirty="0">
                <a:effectLst/>
              </a:rPr>
              <a:t> </a:t>
            </a:r>
            <a:r>
              <a:rPr lang="en-US" dirty="0" err="1">
                <a:effectLst/>
              </a:rPr>
              <a:t>zue</a:t>
            </a:r>
            <a:r>
              <a:rPr lang="en-US" dirty="0">
                <a:effectLst/>
              </a:rPr>
              <a:t>, </a:t>
            </a:r>
            <a:r>
              <a:rPr lang="en-US" dirty="0" err="1">
                <a:effectLst/>
              </a:rPr>
              <a:t>ni</a:t>
            </a:r>
            <a:r>
              <a:rPr lang="en-US" dirty="0">
                <a:effectLst/>
              </a:rPr>
              <a:t> </a:t>
            </a:r>
            <a:r>
              <a:rPr lang="ja-JP" altLang="en-US" dirty="0">
                <a:effectLst/>
              </a:rPr>
              <a:t>本朝年歴図会、二 </a:t>
            </a:r>
            <a:r>
              <a:rPr lang="en-US" altLang="ja-JP" dirty="0">
                <a:effectLst/>
              </a:rPr>
              <a:t>(</a:t>
            </a:r>
            <a:r>
              <a:rPr lang="en-US" dirty="0">
                <a:effectLst/>
              </a:rPr>
              <a:t>Illustrations of the Annals of Japan, No. 2)</a:t>
            </a:r>
            <a:r>
              <a:rPr lang="en-US" dirty="0"/>
              <a:t> </a:t>
            </a:r>
            <a:r>
              <a:rPr lang="en-US" dirty="0">
                <a:effectLst/>
              </a:rPr>
              <a:t>(Illustrations of the Annals of Japan, No. 2)</a:t>
            </a:r>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21</a:t>
            </a:fld>
            <a:endParaRPr lang="en-US"/>
          </a:p>
        </p:txBody>
      </p:sp>
    </p:spTree>
    <p:extLst>
      <p:ext uri="{BB962C8B-B14F-4D97-AF65-F5344CB8AC3E}">
        <p14:creationId xmlns:p14="http://schemas.microsoft.com/office/powerpoint/2010/main" val="3810190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industrial pollution and urbanization, Japan is still a country of exquisite natural beauty</a:t>
            </a:r>
          </a:p>
          <a:p>
            <a:r>
              <a:rPr lang="en-US" dirty="0"/>
              <a:t>Living close to nature, they organized their lives around the turn of the seasons, honoring the roles of the sun, moon, and lightning in their rice farming. </a:t>
            </a:r>
          </a:p>
        </p:txBody>
      </p:sp>
      <p:sp>
        <p:nvSpPr>
          <p:cNvPr id="4" name="Slide Number Placeholder 3"/>
          <p:cNvSpPr>
            <a:spLocks noGrp="1"/>
          </p:cNvSpPr>
          <p:nvPr>
            <p:ph type="sldNum" sz="quarter" idx="5"/>
          </p:nvPr>
        </p:nvSpPr>
        <p:spPr/>
        <p:txBody>
          <a:bodyPr/>
          <a:lstStyle/>
          <a:p>
            <a:fld id="{F6DFC774-9651-124E-92C8-AF35A15CD53D}" type="slidenum">
              <a:rPr lang="en-US" smtClean="0"/>
              <a:t>22</a:t>
            </a:fld>
            <a:endParaRPr lang="en-US"/>
          </a:p>
        </p:txBody>
      </p:sp>
    </p:spTree>
    <p:extLst>
      <p:ext uri="{BB962C8B-B14F-4D97-AF65-F5344CB8AC3E}">
        <p14:creationId xmlns:p14="http://schemas.microsoft.com/office/powerpoint/2010/main" val="1993925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Carried on in open-air sites without buildings, but perhaps with efforts to propitiate the kami by specialists in communicating with them. Such local traditions may have been eventually institutionalized in the building of shrines in which the kami could be contacted, with priests and rituals for negotiating with them for agricultural development and evolving political structures. </a:t>
            </a:r>
          </a:p>
          <a:p>
            <a:r>
              <a:rPr lang="en-US" b="1" dirty="0"/>
              <a:t>his deity gave birth to many kami, two of which—the </a:t>
            </a:r>
            <a:r>
              <a:rPr lang="en-US" b="1" dirty="0" err="1"/>
              <a:t>Amatsu</a:t>
            </a:r>
            <a:r>
              <a:rPr lang="en-US" b="1" dirty="0"/>
              <a:t> (heavenly) kami—were told to organize the material world. Standing on the Floating Bridge of Heaven, they stirred the ocean with a jeweled spear.</a:t>
            </a:r>
          </a:p>
        </p:txBody>
      </p:sp>
      <p:sp>
        <p:nvSpPr>
          <p:cNvPr id="4" name="Slide Number Placeholder 3"/>
          <p:cNvSpPr>
            <a:spLocks noGrp="1"/>
          </p:cNvSpPr>
          <p:nvPr>
            <p:ph type="sldNum" sz="quarter" idx="5"/>
          </p:nvPr>
        </p:nvSpPr>
        <p:spPr/>
        <p:txBody>
          <a:bodyPr/>
          <a:lstStyle/>
          <a:p>
            <a:fld id="{F6DFC774-9651-124E-92C8-AF35A15CD53D}" type="slidenum">
              <a:rPr lang="en-US" smtClean="0"/>
              <a:t>25</a:t>
            </a:fld>
            <a:endParaRPr lang="en-US"/>
          </a:p>
        </p:txBody>
      </p:sp>
    </p:spTree>
    <p:extLst>
      <p:ext uri="{BB962C8B-B14F-4D97-AF65-F5344CB8AC3E}">
        <p14:creationId xmlns:p14="http://schemas.microsoft.com/office/powerpoint/2010/main" val="1978219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Carried on in open-air sites without buildings, but perhaps with efforts to propitiate the kami by specialists in communicating with them. Such local traditions may have been eventually institutionalized in the building of shrines in which the kami could be contacted, with priests and rituals for negotiating with them for agricultural development and evolving political structures. </a:t>
            </a:r>
          </a:p>
          <a:p>
            <a:r>
              <a:rPr lang="en-US" b="1" dirty="0"/>
              <a:t>his deity gave birth to many kami, two of which—the </a:t>
            </a:r>
            <a:r>
              <a:rPr lang="en-US" b="1" dirty="0" err="1"/>
              <a:t>Amatsu</a:t>
            </a:r>
            <a:r>
              <a:rPr lang="en-US" b="1" dirty="0"/>
              <a:t> (heavenly) kami—were told to organize the material world. Standing on the Floating Bridge of Heaven, they stirred the ocean with a jeweled spear.</a:t>
            </a:r>
          </a:p>
        </p:txBody>
      </p:sp>
      <p:sp>
        <p:nvSpPr>
          <p:cNvPr id="4" name="Slide Number Placeholder 3"/>
          <p:cNvSpPr>
            <a:spLocks noGrp="1"/>
          </p:cNvSpPr>
          <p:nvPr>
            <p:ph type="sldNum" sz="quarter" idx="5"/>
          </p:nvPr>
        </p:nvSpPr>
        <p:spPr/>
        <p:txBody>
          <a:bodyPr/>
          <a:lstStyle/>
          <a:p>
            <a:fld id="{F6DFC774-9651-124E-92C8-AF35A15CD53D}" type="slidenum">
              <a:rPr lang="en-US" smtClean="0"/>
              <a:t>26</a:t>
            </a:fld>
            <a:endParaRPr lang="en-US"/>
          </a:p>
        </p:txBody>
      </p:sp>
    </p:spTree>
    <p:extLst>
      <p:ext uri="{BB962C8B-B14F-4D97-AF65-F5344CB8AC3E}">
        <p14:creationId xmlns:p14="http://schemas.microsoft.com/office/powerpoint/2010/main" val="2824053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word “kamikaze,” meaning “divine wind,” became one of the aspects of Amaterasu and later, a symbol of divine protection of Japan by the kami. The earliest places of worship were probably sacred trees or groves, perhaps with some enclosure to demarcate the sacred area. Shrine complexes that developed later also have some way of indicating where sacred space begins: tall gate-frames, known as torii; walls; or streams with bridges, which must be crossed to enter the holy precinct of the kami. Water is a purifying influence, and stone water troughs with bamboo dippers are also provided for washing one’s mouth and hands before passing through the torii. Statues of guardian animals may further protect the area from evil intrusions, as do ropes with pendants hanging down.</a:t>
            </a:r>
          </a:p>
        </p:txBody>
      </p:sp>
      <p:sp>
        <p:nvSpPr>
          <p:cNvPr id="4" name="Slide Number Placeholder 3"/>
          <p:cNvSpPr>
            <a:spLocks noGrp="1"/>
          </p:cNvSpPr>
          <p:nvPr>
            <p:ph type="sldNum" sz="quarter" idx="5"/>
          </p:nvPr>
        </p:nvSpPr>
        <p:spPr/>
        <p:txBody>
          <a:bodyPr/>
          <a:lstStyle/>
          <a:p>
            <a:fld id="{F6DFC774-9651-124E-92C8-AF35A15CD53D}" type="slidenum">
              <a:rPr lang="en-US" smtClean="0"/>
              <a:t>33</a:t>
            </a:fld>
            <a:endParaRPr lang="en-US"/>
          </a:p>
        </p:txBody>
      </p:sp>
    </p:spTree>
    <p:extLst>
      <p:ext uri="{BB962C8B-B14F-4D97-AF65-F5344CB8AC3E}">
        <p14:creationId xmlns:p14="http://schemas.microsoft.com/office/powerpoint/2010/main" val="213056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earliest places of worship were probably sacred trees or groves, perhaps with some enclosure to demarcate the sacred area. Shrine complexes that developed later also have some way of indicating where sacred space begins: tall gate-frames, known as torii; walls; or streams with bridges, which must be crossed to enter the holy precinct of the kami. Water is a purifying influence, and stone water troughs with bamboo dippers are also provided for washing one’s mouth and hands before passing through the torii. Statues of guardian animals may further protect the area from evil intrusions, as do ropes with pendants hanging down.</a:t>
            </a:r>
          </a:p>
        </p:txBody>
      </p:sp>
      <p:sp>
        <p:nvSpPr>
          <p:cNvPr id="4" name="Slide Number Placeholder 3"/>
          <p:cNvSpPr>
            <a:spLocks noGrp="1"/>
          </p:cNvSpPr>
          <p:nvPr>
            <p:ph type="sldNum" sz="quarter" idx="5"/>
          </p:nvPr>
        </p:nvSpPr>
        <p:spPr/>
        <p:txBody>
          <a:bodyPr/>
          <a:lstStyle/>
          <a:p>
            <a:fld id="{F6DFC774-9651-124E-92C8-AF35A15CD53D}" type="slidenum">
              <a:rPr lang="en-US" smtClean="0"/>
              <a:t>34</a:t>
            </a:fld>
            <a:endParaRPr lang="en-US"/>
          </a:p>
        </p:txBody>
      </p:sp>
    </p:spTree>
    <p:extLst>
      <p:ext uri="{BB962C8B-B14F-4D97-AF65-F5344CB8AC3E}">
        <p14:creationId xmlns:p14="http://schemas.microsoft.com/office/powerpoint/2010/main" val="2582797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properly encourage the spirit of the kami to dwell in a shrine, long and complex ceremonies are needed. In some shrines, it takes ten years for the priests to learn them.</a:t>
            </a:r>
          </a:p>
          <a:p>
            <a:r>
              <a:rPr lang="en-US" dirty="0"/>
              <a:t>Priestesses</a:t>
            </a:r>
          </a:p>
        </p:txBody>
      </p:sp>
      <p:sp>
        <p:nvSpPr>
          <p:cNvPr id="4" name="Slide Number Placeholder 3"/>
          <p:cNvSpPr>
            <a:spLocks noGrp="1"/>
          </p:cNvSpPr>
          <p:nvPr>
            <p:ph type="sldNum" sz="quarter" idx="5"/>
          </p:nvPr>
        </p:nvSpPr>
        <p:spPr/>
        <p:txBody>
          <a:bodyPr/>
          <a:lstStyle/>
          <a:p>
            <a:fld id="{F6DFC774-9651-124E-92C8-AF35A15CD53D}" type="slidenum">
              <a:rPr lang="en-US" smtClean="0"/>
              <a:t>38</a:t>
            </a:fld>
            <a:endParaRPr lang="en-US"/>
          </a:p>
        </p:txBody>
      </p:sp>
    </p:spTree>
    <p:extLst>
      <p:ext uri="{BB962C8B-B14F-4D97-AF65-F5344CB8AC3E}">
        <p14:creationId xmlns:p14="http://schemas.microsoft.com/office/powerpoint/2010/main" val="215711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local shrines celebrate their own kami with a festival that usually includes a great parade in which the local kami is thought to be taken out of the shrine where it lives and carried through the streets in a portable shrine in order to show it the world outside. The kami may be accompanied by elaborate floats and music-makers. During the festivals, offerings of rice, fish, and vegetables may be presented to the kami, as well as offerings of music, dance, and praises. Everyone present is blessed by the priests with water flung from sakaki tree branches dipped into sanctified water. The biggest annual festival celebrates New Year. It begins in December with ceremonial house-cleaning, the placing of bamboo and pine “trees” at doorways of everything from homes to offices and bars to welcome the kami, and dressing in traditional kimonos. On 31 December, there is a national day of purification. On New Year’s Day, people watch the first sunrise of the year and will try to visit a shrine as well as friends and relatives. More than three million people visit the large Meiji Shrine in Tokyo for New Year to pray for good luck in the year to come. This ritual is one of many popular rites that were created at Shinto shrines during the twentieth century.</a:t>
            </a:r>
          </a:p>
        </p:txBody>
      </p:sp>
      <p:sp>
        <p:nvSpPr>
          <p:cNvPr id="4" name="Slide Number Placeholder 3"/>
          <p:cNvSpPr>
            <a:spLocks noGrp="1"/>
          </p:cNvSpPr>
          <p:nvPr>
            <p:ph type="sldNum" sz="quarter" idx="5"/>
          </p:nvPr>
        </p:nvSpPr>
        <p:spPr/>
        <p:txBody>
          <a:bodyPr/>
          <a:lstStyle/>
          <a:p>
            <a:fld id="{F6DFC774-9651-124E-92C8-AF35A15CD53D}" type="slidenum">
              <a:rPr lang="en-US" smtClean="0"/>
              <a:t>39</a:t>
            </a:fld>
            <a:endParaRPr lang="en-US"/>
          </a:p>
        </p:txBody>
      </p:sp>
    </p:spTree>
    <p:extLst>
      <p:ext uri="{BB962C8B-B14F-4D97-AF65-F5344CB8AC3E}">
        <p14:creationId xmlns:p14="http://schemas.microsoft.com/office/powerpoint/2010/main" val="3946292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arise through contact with low-level spirits, negative energy from corpses, negative vibrations from wicked minds, hostility toward others or the environment, or natural catastrophes. In contrast to repentance required by religions that emphasize the idea of human sinfulness, </a:t>
            </a:r>
            <a:r>
              <a:rPr lang="en-US" dirty="0" err="1"/>
              <a:t>tsumi</a:t>
            </a:r>
            <a:r>
              <a:rPr lang="en-US" dirty="0"/>
              <a:t> requires purification.</a:t>
            </a:r>
          </a:p>
        </p:txBody>
      </p:sp>
      <p:sp>
        <p:nvSpPr>
          <p:cNvPr id="4" name="Slide Number Placeholder 3"/>
          <p:cNvSpPr>
            <a:spLocks noGrp="1"/>
          </p:cNvSpPr>
          <p:nvPr>
            <p:ph type="sldNum" sz="quarter" idx="10"/>
          </p:nvPr>
        </p:nvSpPr>
        <p:spPr/>
        <p:txBody>
          <a:bodyPr/>
          <a:lstStyle/>
          <a:p>
            <a:fld id="{F6DFC774-9651-124E-92C8-AF35A15CD53D}" type="slidenum">
              <a:rPr lang="en-US" smtClean="0"/>
              <a:t>40</a:t>
            </a:fld>
            <a:endParaRPr lang="en-US"/>
          </a:p>
        </p:txBody>
      </p:sp>
    </p:spTree>
    <p:extLst>
      <p:ext uri="{BB962C8B-B14F-4D97-AF65-F5344CB8AC3E}">
        <p14:creationId xmlns:p14="http://schemas.microsoft.com/office/powerpoint/2010/main" val="330835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arise through contact with low-level spirits, negative energy from corpses, negative vibrations from wicked minds, hostility toward others or the environment, or natural catastrophes. In contrast to repentance required by religions that emphasize the idea of human sinfulness, </a:t>
            </a:r>
            <a:r>
              <a:rPr lang="en-US" dirty="0" err="1"/>
              <a:t>tsumi</a:t>
            </a:r>
            <a:r>
              <a:rPr lang="en-US" dirty="0"/>
              <a:t> requires purification.</a:t>
            </a:r>
          </a:p>
        </p:txBody>
      </p:sp>
      <p:sp>
        <p:nvSpPr>
          <p:cNvPr id="4" name="Slide Number Placeholder 3"/>
          <p:cNvSpPr>
            <a:spLocks noGrp="1"/>
          </p:cNvSpPr>
          <p:nvPr>
            <p:ph type="sldNum" sz="quarter" idx="10"/>
          </p:nvPr>
        </p:nvSpPr>
        <p:spPr/>
        <p:txBody>
          <a:bodyPr/>
          <a:lstStyle/>
          <a:p>
            <a:fld id="{F6DFC774-9651-124E-92C8-AF35A15CD53D}" type="slidenum">
              <a:rPr lang="en-US" smtClean="0"/>
              <a:t>41</a:t>
            </a:fld>
            <a:endParaRPr lang="en-US"/>
          </a:p>
        </p:txBody>
      </p:sp>
    </p:spTree>
    <p:extLst>
      <p:ext uri="{BB962C8B-B14F-4D97-AF65-F5344CB8AC3E}">
        <p14:creationId xmlns:p14="http://schemas.microsoft.com/office/powerpoint/2010/main" val="19609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Hitoshi Iwasaki, personal communication, April 1990.</a:t>
            </a:r>
            <a:endParaRPr lang="en-US" dirty="0"/>
          </a:p>
        </p:txBody>
      </p:sp>
      <p:sp>
        <p:nvSpPr>
          <p:cNvPr id="4" name="Slide Number Placeholder 3"/>
          <p:cNvSpPr>
            <a:spLocks noGrp="1"/>
          </p:cNvSpPr>
          <p:nvPr>
            <p:ph type="sldNum" sz="quarter" idx="10"/>
          </p:nvPr>
        </p:nvSpPr>
        <p:spPr/>
        <p:txBody>
          <a:bodyPr/>
          <a:lstStyle/>
          <a:p>
            <a:fld id="{F6DFC774-9651-124E-92C8-AF35A15CD53D}" type="slidenum">
              <a:rPr lang="en-US" smtClean="0"/>
              <a:t>3</a:t>
            </a:fld>
            <a:endParaRPr lang="en-US"/>
          </a:p>
        </p:txBody>
      </p:sp>
    </p:spTree>
    <p:extLst>
      <p:ext uri="{BB962C8B-B14F-4D97-AF65-F5344CB8AC3E}">
        <p14:creationId xmlns:p14="http://schemas.microsoft.com/office/powerpoint/2010/main" val="4227333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believer may stand beneath a waterfall, letting its force hit his or her shoulders and carry impurities and tensions away. Before even entering the waterfall, those seeking purification must undergo preliminary purification practices because the waterfall itself is kami. The women put on white kimonos and headbands, the men white loincloths and headbands.</a:t>
            </a:r>
          </a:p>
        </p:txBody>
      </p:sp>
      <p:sp>
        <p:nvSpPr>
          <p:cNvPr id="4" name="Slide Number Placeholder 3"/>
          <p:cNvSpPr>
            <a:spLocks noGrp="1"/>
          </p:cNvSpPr>
          <p:nvPr>
            <p:ph type="sldNum" sz="quarter" idx="10"/>
          </p:nvPr>
        </p:nvSpPr>
        <p:spPr/>
        <p:txBody>
          <a:bodyPr/>
          <a:lstStyle/>
          <a:p>
            <a:fld id="{F6DFC774-9651-124E-92C8-AF35A15CD53D}" type="slidenum">
              <a:rPr lang="en-US" smtClean="0"/>
              <a:t>42</a:t>
            </a:fld>
            <a:endParaRPr lang="en-US"/>
          </a:p>
        </p:txBody>
      </p:sp>
    </p:spTree>
    <p:extLst>
      <p:ext uri="{BB962C8B-B14F-4D97-AF65-F5344CB8AC3E}">
        <p14:creationId xmlns:p14="http://schemas.microsoft.com/office/powerpoint/2010/main" val="173573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Confucian ideals became embedded in Japanese ethics, particularly with reference to comfortable human relationships. The striking politeness and respectful and helpful behavior of many contemporary Japanese people may be traced back to those Confucian ideals. But Confucian ideals were also used by the government to control and pacify the people, especially during the Edo period (1603–1868). Since the Confucian model was regarded as the best way to stabilize the country, Confucian scholars were sponsored.</a:t>
            </a:r>
          </a:p>
          <a:p>
            <a:r>
              <a:rPr lang="en-US" dirty="0"/>
              <a:t>Buddhism has become an integral part of Japan’s religious landscape. Buddhist monks of medieval times tried to convince the Japanese that the kami were protectors of Buddhist temples, and then that they were actually manifestations of the Buddha essence. During the Heian period (794–1192) Buddhism and reverence for the kami merged to a considerable extent. During the Kamakura period (1192–1333), Shinto became more self-conscious and systematic, and the idea was promoted that the kami were the original essence and the Buddhas and bodhisattvas their manifestations. The two religions continued to be closely interwoven in many ways until the nineteenth century, when the Meiji government promoted its version of Shinto as part of its program of nationalistic revival. In the Meiji Restoration, Shinto was distinguished from Buddhism, which was denounced for its foreign origins.</a:t>
            </a:r>
          </a:p>
        </p:txBody>
      </p:sp>
      <p:sp>
        <p:nvSpPr>
          <p:cNvPr id="4" name="Slide Number Placeholder 3"/>
          <p:cNvSpPr>
            <a:spLocks noGrp="1"/>
          </p:cNvSpPr>
          <p:nvPr>
            <p:ph type="sldNum" sz="quarter" idx="5"/>
          </p:nvPr>
        </p:nvSpPr>
        <p:spPr/>
        <p:txBody>
          <a:bodyPr/>
          <a:lstStyle/>
          <a:p>
            <a:fld id="{F6DFC774-9651-124E-92C8-AF35A15CD53D}" type="slidenum">
              <a:rPr lang="en-US" smtClean="0"/>
              <a:t>43</a:t>
            </a:fld>
            <a:endParaRPr lang="en-US"/>
          </a:p>
        </p:txBody>
      </p:sp>
    </p:spTree>
    <p:extLst>
      <p:ext uri="{BB962C8B-B14F-4D97-AF65-F5344CB8AC3E}">
        <p14:creationId xmlns:p14="http://schemas.microsoft.com/office/powerpoint/2010/main" val="3662801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Buddhism has become an integral part of Japan’s religious landscape. Buddhist monks of medieval times tried to convince the Japanese that the kami were protectors of Buddhist temples, and then that they were actually manifestations of the Buddha essence. </a:t>
            </a:r>
          </a:p>
        </p:txBody>
      </p:sp>
      <p:sp>
        <p:nvSpPr>
          <p:cNvPr id="4" name="Slide Number Placeholder 3"/>
          <p:cNvSpPr>
            <a:spLocks noGrp="1"/>
          </p:cNvSpPr>
          <p:nvPr>
            <p:ph type="sldNum" sz="quarter" idx="5"/>
          </p:nvPr>
        </p:nvSpPr>
        <p:spPr/>
        <p:txBody>
          <a:bodyPr/>
          <a:lstStyle/>
          <a:p>
            <a:fld id="{F6DFC774-9651-124E-92C8-AF35A15CD53D}" type="slidenum">
              <a:rPr lang="en-US" smtClean="0"/>
              <a:t>44</a:t>
            </a:fld>
            <a:endParaRPr lang="en-US"/>
          </a:p>
        </p:txBody>
      </p:sp>
    </p:spTree>
    <p:extLst>
      <p:ext uri="{BB962C8B-B14F-4D97-AF65-F5344CB8AC3E}">
        <p14:creationId xmlns:p14="http://schemas.microsoft.com/office/powerpoint/2010/main" val="4246752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Meiji regime took steps to promote Shinto as the spiritual basis for the government. The state cult, amplifying the Japanese traditions of ancestor veneration, had taught since the seventh century </a:t>
            </a:r>
            <a:r>
              <a:rPr lang="en-US" dirty="0" err="1"/>
              <a:t>ce</a:t>
            </a:r>
            <a:r>
              <a:rPr lang="en-US" dirty="0"/>
              <a:t> that the emperor was the offspring of Amaterasu, the sun goddess</a:t>
            </a:r>
          </a:p>
          <a:p>
            <a:r>
              <a:rPr lang="en-US" dirty="0"/>
              <a:t>t had been customary for members of the imperial family to visit the great shrine to the sun goddess at Ise to consult the supreme kami on matters of importance. But Emperor Meiji was the first emperor ever to go there. He decreed that the way of the kami should govern the nation. This way, now referred to as “State Shinto,” was administered by government officials rather than Shinto priests, whose objections were silenced, and many of the old rituals were suppressed. State Shinto became the tool of militaristic nationalists as a way to enlist popular support for the throne and the expanding empire.</a:t>
            </a:r>
          </a:p>
          <a:p>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45</a:t>
            </a:fld>
            <a:endParaRPr lang="en-US"/>
          </a:p>
        </p:txBody>
      </p:sp>
    </p:spTree>
    <p:extLst>
      <p:ext uri="{BB962C8B-B14F-4D97-AF65-F5344CB8AC3E}">
        <p14:creationId xmlns:p14="http://schemas.microsoft.com/office/powerpoint/2010/main" val="2486815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nationalists idealized Japan’s ancient “Shinto” past, using Confucian-style ancestor worship to promote reverence for historical emperors and people who had died for their country. Japan was projected as a large family with the emperor as its benevolent father, ruling under the protection of the kami.</a:t>
            </a:r>
          </a:p>
          <a:p>
            <a:r>
              <a:rPr lang="en-US" dirty="0"/>
              <a:t>As “ancient traditions” were invented, hereditary lineages of shrine priests were disbanded and replaced by state-appointed priests who would perform standardized rituals on behalf of the emperor</a:t>
            </a:r>
          </a:p>
          <a:p>
            <a:r>
              <a:rPr lang="en-US" dirty="0"/>
              <a:t>Buddhist authorities insisted that “Shinto” was not a real religion; shrines were only places for the performance of rituals. Thus, in 1882, shrine priests were barred from carrying on any “religious” activities, including preaching and holding funerals. And in 1906, thousands of local shrines were consolidated, with the goal—not fully implemented—of having only one shrine in each area as a platform for conducting national imperial ceremonies</a:t>
            </a:r>
          </a:p>
          <a:p>
            <a:r>
              <a:rPr lang="en-US" dirty="0"/>
              <a:t>he emperor officially renounced his hereditary claim to being divine in order to protect the monarchy from being totally disbanded by the occupying powers</a:t>
            </a:r>
          </a:p>
          <a:p>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46</a:t>
            </a:fld>
            <a:endParaRPr lang="en-US"/>
          </a:p>
        </p:txBody>
      </p:sp>
    </p:spTree>
    <p:extLst>
      <p:ext uri="{BB962C8B-B14F-4D97-AF65-F5344CB8AC3E}">
        <p14:creationId xmlns:p14="http://schemas.microsoft.com/office/powerpoint/2010/main" val="3962523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modern industrialization and urbanization, worship for generations at the same village shrines further declined. And the designation of shrines as “non-religious” lingered, with spiritual practices such as</a:t>
            </a:r>
            <a:r>
              <a:rPr lang="en-US" b="1" dirty="0"/>
              <a:t> divination, healing, and communication with ancestors looked down on as superstitions</a:t>
            </a:r>
          </a:p>
          <a:p>
            <a:r>
              <a:rPr lang="en-US" b="1" dirty="0"/>
              <a:t>certain women had long been acting as shamans by falling into trances, in which the kami would speak through them. Some of these shamanistic women developed a following of their own, leading to movements that were labeled “Sect Shinto” by the Meiji regime. </a:t>
            </a:r>
          </a:p>
          <a:p>
            <a:r>
              <a:rPr lang="en-US" b="1" dirty="0"/>
              <a:t>when she was reportedly possessed by the previously little known kami </a:t>
            </a:r>
            <a:r>
              <a:rPr lang="en-US" b="1" dirty="0" err="1"/>
              <a:t>Ushitora</a:t>
            </a:r>
            <a:r>
              <a:rPr lang="en-US" b="1" dirty="0"/>
              <a:t> no </a:t>
            </a:r>
            <a:r>
              <a:rPr lang="en-US" b="1" dirty="0" err="1"/>
              <a:t>Konjin</a:t>
            </a:r>
            <a:r>
              <a:rPr lang="en-US" b="1" dirty="0"/>
              <a:t> in 1892. Some 200,000 pages of revelations, which Madame </a:t>
            </a:r>
            <a:r>
              <a:rPr lang="en-US" b="1" dirty="0" err="1"/>
              <a:t>Deguchi</a:t>
            </a:r>
            <a:r>
              <a:rPr lang="en-US" b="1" dirty="0"/>
              <a:t> received by automatic writing, criticized the “beastly” state of humanity, with:</a:t>
            </a:r>
          </a:p>
          <a:p>
            <a:r>
              <a:rPr lang="en-US" b="1" dirty="0"/>
              <a:t>survived two periods of severe persecution during the Meiji regime. Its followers study traditional Japanese arts, such as calligraphy, ceramics, and Noh drama, with the idea that artistic creation can be a way of cleaning mind and heart. Spiritual leadership of the organization is always passed down through women of Madame </a:t>
            </a:r>
            <a:r>
              <a:rPr lang="en-US" b="1" dirty="0" err="1"/>
              <a:t>Deguchi’s</a:t>
            </a:r>
            <a:r>
              <a:rPr lang="en-US" b="1" dirty="0"/>
              <a:t> lineage, because of her assertion that women are more spiritually open.</a:t>
            </a:r>
          </a:p>
        </p:txBody>
      </p:sp>
      <p:sp>
        <p:nvSpPr>
          <p:cNvPr id="4" name="Slide Number Placeholder 3"/>
          <p:cNvSpPr>
            <a:spLocks noGrp="1"/>
          </p:cNvSpPr>
          <p:nvPr>
            <p:ph type="sldNum" sz="quarter" idx="5"/>
          </p:nvPr>
        </p:nvSpPr>
        <p:spPr/>
        <p:txBody>
          <a:bodyPr/>
          <a:lstStyle/>
          <a:p>
            <a:fld id="{F6DFC774-9651-124E-92C8-AF35A15CD53D}" type="slidenum">
              <a:rPr lang="en-US" smtClean="0"/>
              <a:t>47</a:t>
            </a:fld>
            <a:endParaRPr lang="en-US"/>
          </a:p>
        </p:txBody>
      </p:sp>
    </p:spTree>
    <p:extLst>
      <p:ext uri="{BB962C8B-B14F-4D97-AF65-F5344CB8AC3E}">
        <p14:creationId xmlns:p14="http://schemas.microsoft.com/office/powerpoint/2010/main" val="1607960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Shinto beliefs and practices are common only in Hawai’i and Brazil, because many Japanese have settled there. Most Japanese people who visit shrines and pray to the kami do not even think of themselves as Shinto adherents. This label is applied mostly by the priestly establishment.</a:t>
            </a:r>
          </a:p>
          <a:p>
            <a:r>
              <a:rPr lang="en-US" dirty="0"/>
              <a:t>Most Japanese people who visit shrines and pray to the kami do not even think of themselves as Shinto adherents. This label is applied mostly by the priestly establishment. reaction to the horrors of World War II, the elimination of the imperial mythology of State Shinto, and a desire for modernization threatened institutionalized Shinto. After the war, the Japanese Teachers Association began teaching rejection of the imperial family, of Japanese history, and also of the beliefs and practices that had become associated with Shinto.</a:t>
            </a:r>
          </a:p>
          <a:p>
            <a:r>
              <a:rPr lang="en-US" dirty="0"/>
              <a:t>But the shrines remain and are visited by more than eighty million Japanese at New Year. People often visit more as tourists than as believers, but many say they experience a sense of spiritual renewal when they visit a shrine. </a:t>
            </a:r>
            <a:r>
              <a:rPr lang="en-US" dirty="0" err="1"/>
              <a:t>Longestablished</a:t>
            </a:r>
            <a:r>
              <a:rPr lang="en-US" dirty="0"/>
              <a:t> households still have their kami shelf, often next to the Buddhist family altar, which combines tablets memorializing the dead with scrolls or statues dedicated to a manifestation of the Buddha.</a:t>
            </a:r>
          </a:p>
          <a:p>
            <a:r>
              <a:rPr lang="en-US" dirty="0"/>
              <a:t>Shinto priest Hitoshi Iwasaki explains this eclectic approach:</a:t>
            </a:r>
          </a:p>
          <a:p>
            <a:r>
              <a:rPr lang="en-US" dirty="0"/>
              <a:t>People come to the shrines. They gather there because these are sacred places from ancient times where people have come to pray. And other people want to go where people are gathered, so some of the shrines become vacation places, surrounded by souvenir shops. Many come to Shinto shrines and pray Buddhist prayers. Why not? Buddha is one of the kami. Everything has kami.</a:t>
            </a:r>
          </a:p>
        </p:txBody>
      </p:sp>
      <p:sp>
        <p:nvSpPr>
          <p:cNvPr id="4" name="Slide Number Placeholder 3"/>
          <p:cNvSpPr>
            <a:spLocks noGrp="1"/>
          </p:cNvSpPr>
          <p:nvPr>
            <p:ph type="sldNum" sz="quarter" idx="5"/>
          </p:nvPr>
        </p:nvSpPr>
        <p:spPr/>
        <p:txBody>
          <a:bodyPr/>
          <a:lstStyle/>
          <a:p>
            <a:fld id="{F6DFC774-9651-124E-92C8-AF35A15CD53D}" type="slidenum">
              <a:rPr lang="en-US" smtClean="0"/>
              <a:t>48</a:t>
            </a:fld>
            <a:endParaRPr lang="en-US"/>
          </a:p>
        </p:txBody>
      </p:sp>
    </p:spTree>
    <p:extLst>
      <p:ext uri="{BB962C8B-B14F-4D97-AF65-F5344CB8AC3E}">
        <p14:creationId xmlns:p14="http://schemas.microsoft.com/office/powerpoint/2010/main" val="3008320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Japanese national flag—a red circle on a white background—became a symbol of the past, although its symbolism transcends history. The red circle signifies the rising sun and the white background purity, righteousness, and national loyalty. </a:t>
            </a:r>
            <a:br>
              <a:rPr lang="en-US" dirty="0"/>
            </a:br>
            <a:r>
              <a:rPr lang="en-US" dirty="0"/>
              <a:t>But the shrines remain and are visited by more than eighty million Japanese at New Year. People often visit more as tourists than as believers, but many say they experience a sense of spiritual renewal when they visit a shrine. </a:t>
            </a:r>
          </a:p>
          <a:p>
            <a:r>
              <a:rPr lang="en-US" dirty="0" err="1"/>
              <a:t>Longestablished</a:t>
            </a:r>
            <a:r>
              <a:rPr lang="en-US" dirty="0"/>
              <a:t> households still have their kami shelf, often next to the Buddhist family altar, which combines tablets memorializing the dead with scrolls or statues dedicated to a manifestation of the Buddha.</a:t>
            </a:r>
          </a:p>
          <a:p>
            <a:r>
              <a:rPr lang="en-US" dirty="0"/>
              <a:t>Shinto priest Hitoshi Iwasaki explains this eclectic approach:</a:t>
            </a:r>
          </a:p>
          <a:p>
            <a:r>
              <a:rPr lang="en-US" dirty="0"/>
              <a:t>People come to the shrines. They gather there because these are sacred places from ancient times where people have come to pray. And other people want to go where people are gathered, so some of the shrines become vacation places, surrounded by souvenir shops. Many come to Shinto shrines and pray Buddhist prayers. Why not? Buddha is one of the kami. Everything has kami.</a:t>
            </a:r>
          </a:p>
        </p:txBody>
      </p:sp>
      <p:sp>
        <p:nvSpPr>
          <p:cNvPr id="4" name="Slide Number Placeholder 3"/>
          <p:cNvSpPr>
            <a:spLocks noGrp="1"/>
          </p:cNvSpPr>
          <p:nvPr>
            <p:ph type="sldNum" sz="quarter" idx="5"/>
          </p:nvPr>
        </p:nvSpPr>
        <p:spPr/>
        <p:txBody>
          <a:bodyPr/>
          <a:lstStyle/>
          <a:p>
            <a:fld id="{F6DFC774-9651-124E-92C8-AF35A15CD53D}" type="slidenum">
              <a:rPr lang="en-US" smtClean="0"/>
              <a:t>49</a:t>
            </a:fld>
            <a:endParaRPr lang="en-US"/>
          </a:p>
        </p:txBody>
      </p:sp>
    </p:spTree>
    <p:extLst>
      <p:ext uri="{BB962C8B-B14F-4D97-AF65-F5344CB8AC3E}">
        <p14:creationId xmlns:p14="http://schemas.microsoft.com/office/powerpoint/2010/main" val="284696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Japanese national flag—a red circle on a white background—became a symbol of the past, although its symbolism transcends history. The red circle signifies the rising sun and the white background purity, righteousness, and national loyalty. </a:t>
            </a:r>
            <a:br>
              <a:rPr lang="en-US" dirty="0"/>
            </a:br>
            <a:r>
              <a:rPr lang="en-US" dirty="0"/>
              <a:t>But the shrines remain and are visited by more than eighty million Japanese at New Year. People often visit more as tourists than as believers, but many say they experience a sense of spiritual renewal when they visit a shrine. </a:t>
            </a:r>
          </a:p>
          <a:p>
            <a:r>
              <a:rPr lang="en-US" dirty="0" err="1"/>
              <a:t>Longestablished</a:t>
            </a:r>
            <a:r>
              <a:rPr lang="en-US" dirty="0"/>
              <a:t> households still have their kami shelf, often next to the Buddhist family altar, which combines tablets memorializing the dead with scrolls or statues dedicated to a manifestation of the Buddha.</a:t>
            </a:r>
          </a:p>
          <a:p>
            <a:r>
              <a:rPr lang="en-US" dirty="0"/>
              <a:t>Shinto priest Hitoshi Iwasaki explains this eclectic approach:</a:t>
            </a:r>
          </a:p>
          <a:p>
            <a:r>
              <a:rPr lang="en-US" dirty="0"/>
              <a:t>People come to the shrines. They gather there because these are sacred places from ancient times where people have come to pray. And other people want to go where people are gathered, so some of the shrines become vacation places, surrounded by souvenir shops. Many come to Shinto shrines and pray Buddhist prayers. Why not? Buddha is one of the kami. Everything has kami.</a:t>
            </a:r>
          </a:p>
        </p:txBody>
      </p:sp>
      <p:sp>
        <p:nvSpPr>
          <p:cNvPr id="4" name="Slide Number Placeholder 3"/>
          <p:cNvSpPr>
            <a:spLocks noGrp="1"/>
          </p:cNvSpPr>
          <p:nvPr>
            <p:ph type="sldNum" sz="quarter" idx="5"/>
          </p:nvPr>
        </p:nvSpPr>
        <p:spPr/>
        <p:txBody>
          <a:bodyPr/>
          <a:lstStyle/>
          <a:p>
            <a:fld id="{F6DFC774-9651-124E-92C8-AF35A15CD53D}" type="slidenum">
              <a:rPr lang="en-US" smtClean="0"/>
              <a:t>50</a:t>
            </a:fld>
            <a:endParaRPr lang="en-US"/>
          </a:p>
        </p:txBody>
      </p:sp>
    </p:spTree>
    <p:extLst>
      <p:ext uri="{BB962C8B-B14F-4D97-AF65-F5344CB8AC3E}">
        <p14:creationId xmlns:p14="http://schemas.microsoft.com/office/powerpoint/2010/main" val="3155433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earthquake and tsunami of 2011</a:t>
            </a:r>
          </a:p>
          <a:p>
            <a:r>
              <a:rPr lang="en-US" dirty="0"/>
              <a:t>the Shinto establishment offered rites in their Tokyo headquarters seeking the kami’s help in quickly restoring the devastated areas, as well as sending young shrine priests out to gather funds for disaster relief. In the chaos and distress following the disaster, many people took refuge in shrines that survived. Many devastated towns and villages revived old festivals for dealing with seasonal damage by winds and floods. Ritual performances known as kagura mirrored the festivities said to have been used to lure Amaterasu out of the cave. Participating in such shrine festivals helped to rebuild community bonds, comfort the mourners, and develop the feeling that the cosmos was being restored in the wake of chaos.</a:t>
            </a:r>
          </a:p>
          <a:p>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51</a:t>
            </a:fld>
            <a:endParaRPr lang="en-US"/>
          </a:p>
        </p:txBody>
      </p:sp>
    </p:spTree>
    <p:extLst>
      <p:ext uri="{BB962C8B-B14F-4D97-AF65-F5344CB8AC3E}">
        <p14:creationId xmlns:p14="http://schemas.microsoft.com/office/powerpoint/2010/main" val="1215258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a:t>
            </a:r>
          </a:p>
          <a:p>
            <a:r>
              <a:rPr lang="en-US" dirty="0"/>
              <a:t>Painting, hanging scroll. </a:t>
            </a:r>
            <a:r>
              <a:rPr lang="en-US" dirty="0" err="1"/>
              <a:t>Tajikarao</a:t>
            </a:r>
            <a:r>
              <a:rPr lang="en-US" dirty="0"/>
              <a:t>-no-kami having dragged aside the rock, the sun goddess Amaterasu emerges from the cave, with </a:t>
            </a:r>
            <a:r>
              <a:rPr lang="en-US" dirty="0" err="1"/>
              <a:t>Okame</a:t>
            </a:r>
            <a:r>
              <a:rPr lang="en-US" dirty="0"/>
              <a:t> dancing upon a drum outside, surrounded by other deities. Ink and </a:t>
            </a:r>
            <a:r>
              <a:rPr lang="en-US" dirty="0" err="1"/>
              <a:t>colour</a:t>
            </a:r>
            <a:r>
              <a:rPr lang="en-US" dirty="0"/>
              <a:t> on silk.</a:t>
            </a:r>
          </a:p>
          <a:p>
            <a:endParaRPr lang="en-US" dirty="0"/>
          </a:p>
          <a:p>
            <a:r>
              <a:rPr lang="en-US" dirty="0" err="1">
                <a:effectLst/>
              </a:rPr>
              <a:t>Shoshin</a:t>
            </a:r>
            <a:r>
              <a:rPr lang="en-US" dirty="0">
                <a:effectLst/>
              </a:rPr>
              <a:t> </a:t>
            </a:r>
            <a:r>
              <a:rPr lang="en-US" dirty="0" err="1">
                <a:effectLst/>
              </a:rPr>
              <a:t>gakuso</a:t>
            </a:r>
            <a:r>
              <a:rPr lang="en-US" dirty="0">
                <a:effectLst/>
              </a:rPr>
              <a:t> </a:t>
            </a:r>
            <a:r>
              <a:rPr lang="en-US" dirty="0" err="1">
                <a:effectLst/>
              </a:rPr>
              <a:t>koki</a:t>
            </a:r>
            <a:r>
              <a:rPr lang="en-US" dirty="0">
                <a:effectLst/>
              </a:rPr>
              <a:t> o </a:t>
            </a:r>
            <a:r>
              <a:rPr lang="en-US" dirty="0" err="1">
                <a:effectLst/>
              </a:rPr>
              <a:t>sasou</a:t>
            </a:r>
            <a:r>
              <a:rPr lang="en-US" dirty="0">
                <a:effectLst/>
              </a:rPr>
              <a:t> </a:t>
            </a:r>
            <a:r>
              <a:rPr lang="ja-JP" altLang="en-US" dirty="0">
                <a:effectLst/>
              </a:rPr>
              <a:t>諸神奏楽誘皇輝 </a:t>
            </a:r>
            <a:r>
              <a:rPr lang="en-US" altLang="ja-JP" dirty="0">
                <a:effectLst/>
              </a:rPr>
              <a:t>(</a:t>
            </a:r>
            <a:r>
              <a:rPr lang="en-US" dirty="0">
                <a:effectLst/>
              </a:rPr>
              <a:t>Deities Perform Music to Tempt the Sun Goddess)</a:t>
            </a:r>
            <a:r>
              <a:rPr lang="en-US" dirty="0"/>
              <a:t> </a:t>
            </a:r>
            <a:r>
              <a:rPr lang="en-US" dirty="0">
                <a:effectLst/>
              </a:rPr>
              <a:t>(Deities Perform Music to Tempt the Sun Goddess)Series:</a:t>
            </a:r>
            <a:r>
              <a:rPr lang="en-US" dirty="0"/>
              <a:t> </a:t>
            </a:r>
            <a:r>
              <a:rPr lang="en-US" dirty="0">
                <a:effectLst/>
              </a:rPr>
              <a:t>Series: Honcho </a:t>
            </a:r>
            <a:r>
              <a:rPr lang="en-US" dirty="0" err="1">
                <a:effectLst/>
              </a:rPr>
              <a:t>nenreki</a:t>
            </a:r>
            <a:r>
              <a:rPr lang="en-US" dirty="0">
                <a:effectLst/>
              </a:rPr>
              <a:t> </a:t>
            </a:r>
            <a:r>
              <a:rPr lang="en-US" dirty="0" err="1">
                <a:effectLst/>
              </a:rPr>
              <a:t>zue</a:t>
            </a:r>
            <a:r>
              <a:rPr lang="en-US" dirty="0">
                <a:effectLst/>
              </a:rPr>
              <a:t>, </a:t>
            </a:r>
            <a:r>
              <a:rPr lang="en-US" dirty="0" err="1">
                <a:effectLst/>
              </a:rPr>
              <a:t>ni</a:t>
            </a:r>
            <a:r>
              <a:rPr lang="en-US" dirty="0">
                <a:effectLst/>
              </a:rPr>
              <a:t> </a:t>
            </a:r>
            <a:r>
              <a:rPr lang="ja-JP" altLang="en-US" dirty="0">
                <a:effectLst/>
              </a:rPr>
              <a:t>本朝年歴図会、二 </a:t>
            </a:r>
            <a:r>
              <a:rPr lang="en-US" altLang="ja-JP" dirty="0">
                <a:effectLst/>
              </a:rPr>
              <a:t>(</a:t>
            </a:r>
            <a:r>
              <a:rPr lang="en-US" dirty="0">
                <a:effectLst/>
              </a:rPr>
              <a:t>Illustrations of the Annals of Japan, No. 2)</a:t>
            </a:r>
            <a:r>
              <a:rPr lang="en-US" dirty="0"/>
              <a:t> </a:t>
            </a:r>
            <a:r>
              <a:rPr lang="en-US" dirty="0">
                <a:effectLst/>
              </a:rPr>
              <a:t>(Illustrations of the Annals of Japan, No. 2)</a:t>
            </a:r>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10</a:t>
            </a:fld>
            <a:endParaRPr lang="en-US"/>
          </a:p>
        </p:txBody>
      </p:sp>
    </p:spTree>
    <p:extLst>
      <p:ext uri="{BB962C8B-B14F-4D97-AF65-F5344CB8AC3E}">
        <p14:creationId xmlns:p14="http://schemas.microsoft.com/office/powerpoint/2010/main" val="954916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Shinto establishment offered rites in their Tokyo headquarters seeking the kami’s help in quickly restoring the devastated areas, as well as sending young shrine priests out to gather funds for disaster relief. In the chaos and distress following the disaster, many people took refuge in shrines that survived. Many devastated towns and villages revived old festivals for dealing with seasonal damage by winds and floods. Ritual performances known as kagura mirrored the festivities said to have been used to lure Amaterasu out of the cave. Participating in such shrine festivals helped to rebuild community bonds, comfort the mourners, and develop the feeling that the cosmos was being restored in the wake of chaos.</a:t>
            </a:r>
          </a:p>
        </p:txBody>
      </p:sp>
      <p:sp>
        <p:nvSpPr>
          <p:cNvPr id="4" name="Slide Number Placeholder 3"/>
          <p:cNvSpPr>
            <a:spLocks noGrp="1"/>
          </p:cNvSpPr>
          <p:nvPr>
            <p:ph type="sldNum" sz="quarter" idx="5"/>
          </p:nvPr>
        </p:nvSpPr>
        <p:spPr/>
        <p:txBody>
          <a:bodyPr/>
          <a:lstStyle/>
          <a:p>
            <a:fld id="{F6DFC774-9651-124E-92C8-AF35A15CD53D}" type="slidenum">
              <a:rPr lang="en-US" smtClean="0"/>
              <a:t>52</a:t>
            </a:fld>
            <a:endParaRPr lang="en-US"/>
          </a:p>
        </p:txBody>
      </p:sp>
    </p:spTree>
    <p:extLst>
      <p:ext uri="{BB962C8B-B14F-4D97-AF65-F5344CB8AC3E}">
        <p14:creationId xmlns:p14="http://schemas.microsoft.com/office/powerpoint/2010/main" val="1668422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dedicated during the Meiji Restoration in honor of those who have given their lives in war for the sake of Japan, with the idea that they died to preserve peace in Japan. Yasukuni means “peaceful country.” Written records of some 2.5 million people who died in various conflicts are enshrined therein. The political controversy concerns the 1978 inclusion of fourteen Japanese leaders from World War II who had been classified as Class A war criminals by an Allied tribunal. When highly visible political figures—including Japanese prime ministers—have paid their respects at the shrine, there has been strong criticism from abroad.</a:t>
            </a:r>
          </a:p>
        </p:txBody>
      </p:sp>
      <p:sp>
        <p:nvSpPr>
          <p:cNvPr id="4" name="Slide Number Placeholder 3"/>
          <p:cNvSpPr>
            <a:spLocks noGrp="1"/>
          </p:cNvSpPr>
          <p:nvPr>
            <p:ph type="sldNum" sz="quarter" idx="5"/>
          </p:nvPr>
        </p:nvSpPr>
        <p:spPr/>
        <p:txBody>
          <a:bodyPr/>
          <a:lstStyle/>
          <a:p>
            <a:fld id="{F6DFC774-9651-124E-92C8-AF35A15CD53D}" type="slidenum">
              <a:rPr lang="en-US" smtClean="0"/>
              <a:t>53</a:t>
            </a:fld>
            <a:endParaRPr lang="en-US"/>
          </a:p>
        </p:txBody>
      </p:sp>
    </p:spTree>
    <p:extLst>
      <p:ext uri="{BB962C8B-B14F-4D97-AF65-F5344CB8AC3E}">
        <p14:creationId xmlns:p14="http://schemas.microsoft.com/office/powerpoint/2010/main" val="3012596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dedicated during the Meiji Restoration in honor of those who have given their lives in war for the sake of Japan, with the idea that they died to preserve peace in Japan. Yasukuni means “peaceful country.” Written records of some 2.5 million people who died in various conflicts are enshrined therein. The political controversy concerns the 1978 inclusion of fourteen Japanese leaders from World War II who had been classified as Class A war criminals by an Allied tribunal. When highly visible political figures—including Japanese prime ministers—have paid their respects at the shrine, there has been strong criticism from abroad.</a:t>
            </a:r>
          </a:p>
        </p:txBody>
      </p:sp>
      <p:sp>
        <p:nvSpPr>
          <p:cNvPr id="4" name="Slide Number Placeholder 3"/>
          <p:cNvSpPr>
            <a:spLocks noGrp="1"/>
          </p:cNvSpPr>
          <p:nvPr>
            <p:ph type="sldNum" sz="quarter" idx="5"/>
          </p:nvPr>
        </p:nvSpPr>
        <p:spPr/>
        <p:txBody>
          <a:bodyPr/>
          <a:lstStyle/>
          <a:p>
            <a:fld id="{F6DFC774-9651-124E-92C8-AF35A15CD53D}" type="slidenum">
              <a:rPr lang="en-US" smtClean="0"/>
              <a:t>54</a:t>
            </a:fld>
            <a:endParaRPr lang="en-US"/>
          </a:p>
        </p:txBody>
      </p:sp>
    </p:spTree>
    <p:extLst>
      <p:ext uri="{BB962C8B-B14F-4D97-AF65-F5344CB8AC3E}">
        <p14:creationId xmlns:p14="http://schemas.microsoft.com/office/powerpoint/2010/main" val="2697327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dedicated during the Meiji Restoration in honor of those who have given their lives in war for the sake of Japan, with the idea that they died to preserve peace in Japan. Yasukuni means “peaceful country.” Written records of some 2.5 million people who died in various conflicts are enshrined therein. The political controversy concerns the 1978 inclusion of fourteen Japanese leaders from World War II who had been classified as Class A war criminals by an Allied tribunal. When highly visible political figures—including Japanese prime ministers—have paid their respects at the shrine, there has been strong criticism from abroad.</a:t>
            </a:r>
          </a:p>
        </p:txBody>
      </p:sp>
      <p:sp>
        <p:nvSpPr>
          <p:cNvPr id="4" name="Slide Number Placeholder 3"/>
          <p:cNvSpPr>
            <a:spLocks noGrp="1"/>
          </p:cNvSpPr>
          <p:nvPr>
            <p:ph type="sldNum" sz="quarter" idx="5"/>
          </p:nvPr>
        </p:nvSpPr>
        <p:spPr/>
        <p:txBody>
          <a:bodyPr/>
          <a:lstStyle/>
          <a:p>
            <a:fld id="{F6DFC774-9651-124E-92C8-AF35A15CD53D}" type="slidenum">
              <a:rPr lang="en-US" smtClean="0"/>
              <a:t>55</a:t>
            </a:fld>
            <a:endParaRPr lang="en-US"/>
          </a:p>
        </p:txBody>
      </p:sp>
    </p:spTree>
    <p:extLst>
      <p:ext uri="{BB962C8B-B14F-4D97-AF65-F5344CB8AC3E}">
        <p14:creationId xmlns:p14="http://schemas.microsoft.com/office/powerpoint/2010/main" val="2233804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Shinto establishment offered rites in their Tokyo headquarters seeking the kami’s help in quickly restoring the devastated areas, as well as sending young shrine priests out to gather funds for disaster relief. In the chaos and distress following the disaster, many people took refuge in shrines that survived. Many devastated towns and villages revived old festivals for dealing with seasonal damage by winds and floods. Ritual performances known as kagura mirrored the festivities said to have been used to lure Amaterasu out of the cave. Participating in such shrine festivals helped to rebuild community bonds, comfort the mourners, and develop the feeling that the cosmos was being restored in the wake of chaos.</a:t>
            </a:r>
          </a:p>
        </p:txBody>
      </p:sp>
      <p:sp>
        <p:nvSpPr>
          <p:cNvPr id="4" name="Slide Number Placeholder 3"/>
          <p:cNvSpPr>
            <a:spLocks noGrp="1"/>
          </p:cNvSpPr>
          <p:nvPr>
            <p:ph type="sldNum" sz="quarter" idx="5"/>
          </p:nvPr>
        </p:nvSpPr>
        <p:spPr/>
        <p:txBody>
          <a:bodyPr/>
          <a:lstStyle/>
          <a:p>
            <a:fld id="{F6DFC774-9651-124E-92C8-AF35A15CD53D}" type="slidenum">
              <a:rPr lang="en-US" smtClean="0"/>
              <a:t>56</a:t>
            </a:fld>
            <a:endParaRPr lang="en-US"/>
          </a:p>
        </p:txBody>
      </p:sp>
    </p:spTree>
    <p:extLst>
      <p:ext uri="{BB962C8B-B14F-4D97-AF65-F5344CB8AC3E}">
        <p14:creationId xmlns:p14="http://schemas.microsoft.com/office/powerpoint/2010/main" val="389506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overarching label applied to ways of honoring the spirits in nature, ancestor veneration, “folk” religious practices such as divination and taboos, local rites and festivals, imperial myths, nationalism, and universalistic teachings.</a:t>
            </a:r>
          </a:p>
        </p:txBody>
      </p:sp>
      <p:sp>
        <p:nvSpPr>
          <p:cNvPr id="4" name="Slide Number Placeholder 3"/>
          <p:cNvSpPr>
            <a:spLocks noGrp="1"/>
          </p:cNvSpPr>
          <p:nvPr>
            <p:ph type="sldNum" sz="quarter" idx="5"/>
          </p:nvPr>
        </p:nvSpPr>
        <p:spPr/>
        <p:txBody>
          <a:bodyPr/>
          <a:lstStyle/>
          <a:p>
            <a:fld id="{F6DFC774-9651-124E-92C8-AF35A15CD53D}" type="slidenum">
              <a:rPr lang="en-US" smtClean="0"/>
              <a:t>13</a:t>
            </a:fld>
            <a:endParaRPr lang="en-US"/>
          </a:p>
        </p:txBody>
      </p:sp>
    </p:spTree>
    <p:extLst>
      <p:ext uri="{BB962C8B-B14F-4D97-AF65-F5344CB8AC3E}">
        <p14:creationId xmlns:p14="http://schemas.microsoft.com/office/powerpoint/2010/main" val="291422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almost ninety percent of the people annually visit their ancestors’ graves, seventy-five percent have either a Buddhist or a Shinto altar in their home, seventy percent visit a Shinto shrine during the first three days of the New Year, more than sixty percent believe in an “unseen higher power,” almost fifty percent say they believe in deities or buddhas, and more than thirty percent engage a Shinto priest to purify new cars or building plots, only thirty percent of the population say that they belong to any institutional religion.</a:t>
            </a:r>
          </a:p>
        </p:txBody>
      </p:sp>
      <p:sp>
        <p:nvSpPr>
          <p:cNvPr id="4" name="Slide Number Placeholder 3"/>
          <p:cNvSpPr>
            <a:spLocks noGrp="1"/>
          </p:cNvSpPr>
          <p:nvPr>
            <p:ph type="sldNum" sz="quarter" idx="5"/>
          </p:nvPr>
        </p:nvSpPr>
        <p:spPr/>
        <p:txBody>
          <a:bodyPr/>
          <a:lstStyle/>
          <a:p>
            <a:fld id="{F6DFC774-9651-124E-92C8-AF35A15CD53D}" type="slidenum">
              <a:rPr lang="en-US" smtClean="0"/>
              <a:t>14</a:t>
            </a:fld>
            <a:endParaRPr lang="en-US"/>
          </a:p>
        </p:txBody>
      </p:sp>
    </p:spTree>
    <p:extLst>
      <p:ext uri="{BB962C8B-B14F-4D97-AF65-F5344CB8AC3E}">
        <p14:creationId xmlns:p14="http://schemas.microsoft.com/office/powerpoint/2010/main" val="329388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a:t>
            </a:r>
          </a:p>
          <a:p>
            <a:r>
              <a:rPr lang="en-US" dirty="0"/>
              <a:t>Painting, hanging scroll. </a:t>
            </a:r>
            <a:r>
              <a:rPr lang="en-US" dirty="0" err="1"/>
              <a:t>Tajikarao</a:t>
            </a:r>
            <a:r>
              <a:rPr lang="en-US" dirty="0"/>
              <a:t>-no-kami having dragged aside the rock, the sun goddess Amaterasu emerges from the cave, with </a:t>
            </a:r>
            <a:r>
              <a:rPr lang="en-US" dirty="0" err="1"/>
              <a:t>Okame</a:t>
            </a:r>
            <a:r>
              <a:rPr lang="en-US" dirty="0"/>
              <a:t> dancing upon a drum outside, surrounded by other deities. Ink and </a:t>
            </a:r>
            <a:r>
              <a:rPr lang="en-US" dirty="0" err="1"/>
              <a:t>colour</a:t>
            </a:r>
            <a:r>
              <a:rPr lang="en-US" dirty="0"/>
              <a:t> on silk.</a:t>
            </a:r>
          </a:p>
          <a:p>
            <a:endParaRPr lang="en-US" dirty="0"/>
          </a:p>
          <a:p>
            <a:r>
              <a:rPr lang="en-US" dirty="0" err="1">
                <a:effectLst/>
              </a:rPr>
              <a:t>Shoshin</a:t>
            </a:r>
            <a:r>
              <a:rPr lang="en-US" dirty="0">
                <a:effectLst/>
              </a:rPr>
              <a:t> </a:t>
            </a:r>
            <a:r>
              <a:rPr lang="en-US" dirty="0" err="1">
                <a:effectLst/>
              </a:rPr>
              <a:t>gakuso</a:t>
            </a:r>
            <a:r>
              <a:rPr lang="en-US" dirty="0">
                <a:effectLst/>
              </a:rPr>
              <a:t> </a:t>
            </a:r>
            <a:r>
              <a:rPr lang="en-US" dirty="0" err="1">
                <a:effectLst/>
              </a:rPr>
              <a:t>koki</a:t>
            </a:r>
            <a:r>
              <a:rPr lang="en-US" dirty="0">
                <a:effectLst/>
              </a:rPr>
              <a:t> o </a:t>
            </a:r>
            <a:r>
              <a:rPr lang="en-US" dirty="0" err="1">
                <a:effectLst/>
              </a:rPr>
              <a:t>sasou</a:t>
            </a:r>
            <a:r>
              <a:rPr lang="en-US" dirty="0">
                <a:effectLst/>
              </a:rPr>
              <a:t> </a:t>
            </a:r>
            <a:r>
              <a:rPr lang="ja-JP" altLang="en-US" dirty="0">
                <a:effectLst/>
              </a:rPr>
              <a:t>諸神奏楽誘皇輝 </a:t>
            </a:r>
            <a:r>
              <a:rPr lang="en-US" altLang="ja-JP" dirty="0">
                <a:effectLst/>
              </a:rPr>
              <a:t>(</a:t>
            </a:r>
            <a:r>
              <a:rPr lang="en-US" dirty="0">
                <a:effectLst/>
              </a:rPr>
              <a:t>Deities Perform Music to Tempt the Sun Goddess)</a:t>
            </a:r>
            <a:r>
              <a:rPr lang="en-US" dirty="0"/>
              <a:t> </a:t>
            </a:r>
            <a:r>
              <a:rPr lang="en-US" dirty="0">
                <a:effectLst/>
              </a:rPr>
              <a:t>(Deities Perform Music to Tempt the Sun Goddess)Series:</a:t>
            </a:r>
            <a:r>
              <a:rPr lang="en-US" dirty="0"/>
              <a:t> </a:t>
            </a:r>
            <a:r>
              <a:rPr lang="en-US" dirty="0">
                <a:effectLst/>
              </a:rPr>
              <a:t>Series: Honcho </a:t>
            </a:r>
            <a:r>
              <a:rPr lang="en-US" dirty="0" err="1">
                <a:effectLst/>
              </a:rPr>
              <a:t>nenreki</a:t>
            </a:r>
            <a:r>
              <a:rPr lang="en-US" dirty="0">
                <a:effectLst/>
              </a:rPr>
              <a:t> </a:t>
            </a:r>
            <a:r>
              <a:rPr lang="en-US" dirty="0" err="1">
                <a:effectLst/>
              </a:rPr>
              <a:t>zue</a:t>
            </a:r>
            <a:r>
              <a:rPr lang="en-US" dirty="0">
                <a:effectLst/>
              </a:rPr>
              <a:t>, </a:t>
            </a:r>
            <a:r>
              <a:rPr lang="en-US" dirty="0" err="1">
                <a:effectLst/>
              </a:rPr>
              <a:t>ni</a:t>
            </a:r>
            <a:r>
              <a:rPr lang="en-US" dirty="0">
                <a:effectLst/>
              </a:rPr>
              <a:t> </a:t>
            </a:r>
            <a:r>
              <a:rPr lang="ja-JP" altLang="en-US" dirty="0">
                <a:effectLst/>
              </a:rPr>
              <a:t>本朝年歴図会、二 </a:t>
            </a:r>
            <a:r>
              <a:rPr lang="en-US" altLang="ja-JP" dirty="0">
                <a:effectLst/>
              </a:rPr>
              <a:t>(</a:t>
            </a:r>
            <a:r>
              <a:rPr lang="en-US" dirty="0">
                <a:effectLst/>
              </a:rPr>
              <a:t>Illustrations of the Annals of Japan, No. 2)</a:t>
            </a:r>
            <a:r>
              <a:rPr lang="en-US" dirty="0"/>
              <a:t> </a:t>
            </a:r>
            <a:r>
              <a:rPr lang="en-US" dirty="0">
                <a:effectLst/>
              </a:rPr>
              <a:t>(Illustrations of the Annals of Japan, No. 2)</a:t>
            </a:r>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17</a:t>
            </a:fld>
            <a:endParaRPr lang="en-US"/>
          </a:p>
        </p:txBody>
      </p:sp>
    </p:spTree>
    <p:extLst>
      <p:ext uri="{BB962C8B-B14F-4D97-AF65-F5344CB8AC3E}">
        <p14:creationId xmlns:p14="http://schemas.microsoft.com/office/powerpoint/2010/main" val="1519938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Perry’s primary goal was to force an end to Japan’s 220-year-old </a:t>
            </a:r>
            <a:r>
              <a:rPr lang="en-US" b="0" i="0" u="none" strike="noStrike" dirty="0">
                <a:solidFill>
                  <a:srgbClr val="0645AD"/>
                </a:solidFill>
                <a:effectLst/>
                <a:latin typeface="Arial" panose="020B0604020202020204" pitchFamily="34" charset="0"/>
                <a:hlinkClick r:id="rId3" tooltip="Sakoku"/>
              </a:rPr>
              <a:t>policy of isolation</a:t>
            </a:r>
            <a:r>
              <a:rPr lang="en-US" b="0" i="0" dirty="0">
                <a:solidFill>
                  <a:srgbClr val="202122"/>
                </a:solidFill>
                <a:effectLst/>
                <a:latin typeface="Arial" panose="020B0604020202020204" pitchFamily="34" charset="0"/>
              </a:rPr>
              <a:t> and to open Japanese ports to American trade</a:t>
            </a:r>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18</a:t>
            </a:fld>
            <a:endParaRPr lang="en-US"/>
          </a:p>
        </p:txBody>
      </p:sp>
    </p:spTree>
    <p:extLst>
      <p:ext uri="{BB962C8B-B14F-4D97-AF65-F5344CB8AC3E}">
        <p14:creationId xmlns:p14="http://schemas.microsoft.com/office/powerpoint/2010/main" val="4063390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Perry’s primary goal was to force an end to Japan’s 220-year-old </a:t>
            </a:r>
            <a:r>
              <a:rPr lang="en-US" b="0" i="0" u="none" strike="noStrike" dirty="0">
                <a:solidFill>
                  <a:srgbClr val="0645AD"/>
                </a:solidFill>
                <a:effectLst/>
                <a:latin typeface="Arial" panose="020B0604020202020204" pitchFamily="34" charset="0"/>
                <a:hlinkClick r:id="rId3" tooltip="Sakoku"/>
              </a:rPr>
              <a:t>policy of isolation</a:t>
            </a:r>
            <a:r>
              <a:rPr lang="en-US" b="0" i="0" dirty="0">
                <a:solidFill>
                  <a:srgbClr val="202122"/>
                </a:solidFill>
                <a:effectLst/>
                <a:latin typeface="Arial" panose="020B0604020202020204" pitchFamily="34" charset="0"/>
              </a:rPr>
              <a:t> and to open Japanese ports to American trade</a:t>
            </a:r>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19</a:t>
            </a:fld>
            <a:endParaRPr lang="en-US"/>
          </a:p>
        </p:txBody>
      </p:sp>
    </p:spTree>
    <p:extLst>
      <p:ext uri="{BB962C8B-B14F-4D97-AF65-F5344CB8AC3E}">
        <p14:creationId xmlns:p14="http://schemas.microsoft.com/office/powerpoint/2010/main" val="2644126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a:t>
            </a:r>
          </a:p>
          <a:p>
            <a:r>
              <a:rPr lang="en-US" dirty="0"/>
              <a:t>Painting, hanging scroll. </a:t>
            </a:r>
            <a:r>
              <a:rPr lang="en-US" dirty="0" err="1"/>
              <a:t>Tajikarao</a:t>
            </a:r>
            <a:r>
              <a:rPr lang="en-US" dirty="0"/>
              <a:t>-no-kami having dragged aside the rock, the sun goddess Amaterasu emerges from the cave, with </a:t>
            </a:r>
            <a:r>
              <a:rPr lang="en-US" dirty="0" err="1"/>
              <a:t>Okame</a:t>
            </a:r>
            <a:r>
              <a:rPr lang="en-US" dirty="0"/>
              <a:t> dancing upon a drum outside, surrounded by other deities. Ink and </a:t>
            </a:r>
            <a:r>
              <a:rPr lang="en-US" dirty="0" err="1"/>
              <a:t>colour</a:t>
            </a:r>
            <a:r>
              <a:rPr lang="en-US" dirty="0"/>
              <a:t> on silk.</a:t>
            </a:r>
          </a:p>
          <a:p>
            <a:endParaRPr lang="en-US" dirty="0"/>
          </a:p>
          <a:p>
            <a:r>
              <a:rPr lang="en-US" dirty="0" err="1">
                <a:effectLst/>
              </a:rPr>
              <a:t>Shoshin</a:t>
            </a:r>
            <a:r>
              <a:rPr lang="en-US" dirty="0">
                <a:effectLst/>
              </a:rPr>
              <a:t> </a:t>
            </a:r>
            <a:r>
              <a:rPr lang="en-US" dirty="0" err="1">
                <a:effectLst/>
              </a:rPr>
              <a:t>gakuso</a:t>
            </a:r>
            <a:r>
              <a:rPr lang="en-US" dirty="0">
                <a:effectLst/>
              </a:rPr>
              <a:t> </a:t>
            </a:r>
            <a:r>
              <a:rPr lang="en-US" dirty="0" err="1">
                <a:effectLst/>
              </a:rPr>
              <a:t>koki</a:t>
            </a:r>
            <a:r>
              <a:rPr lang="en-US" dirty="0">
                <a:effectLst/>
              </a:rPr>
              <a:t> o </a:t>
            </a:r>
            <a:r>
              <a:rPr lang="en-US" dirty="0" err="1">
                <a:effectLst/>
              </a:rPr>
              <a:t>sasou</a:t>
            </a:r>
            <a:r>
              <a:rPr lang="en-US" dirty="0">
                <a:effectLst/>
              </a:rPr>
              <a:t> </a:t>
            </a:r>
            <a:r>
              <a:rPr lang="ja-JP" altLang="en-US" dirty="0">
                <a:effectLst/>
              </a:rPr>
              <a:t>諸神奏楽誘皇輝 </a:t>
            </a:r>
            <a:r>
              <a:rPr lang="en-US" altLang="ja-JP" dirty="0">
                <a:effectLst/>
              </a:rPr>
              <a:t>(</a:t>
            </a:r>
            <a:r>
              <a:rPr lang="en-US" dirty="0">
                <a:effectLst/>
              </a:rPr>
              <a:t>Deities Perform Music to Tempt the Sun Goddess)</a:t>
            </a:r>
            <a:r>
              <a:rPr lang="en-US" dirty="0"/>
              <a:t> </a:t>
            </a:r>
            <a:r>
              <a:rPr lang="en-US" dirty="0">
                <a:effectLst/>
              </a:rPr>
              <a:t>(Deities Perform Music to Tempt the Sun Goddess)Series:</a:t>
            </a:r>
            <a:r>
              <a:rPr lang="en-US" dirty="0"/>
              <a:t> </a:t>
            </a:r>
            <a:r>
              <a:rPr lang="en-US" dirty="0">
                <a:effectLst/>
              </a:rPr>
              <a:t>Series: Honcho </a:t>
            </a:r>
            <a:r>
              <a:rPr lang="en-US" dirty="0" err="1">
                <a:effectLst/>
              </a:rPr>
              <a:t>nenreki</a:t>
            </a:r>
            <a:r>
              <a:rPr lang="en-US" dirty="0">
                <a:effectLst/>
              </a:rPr>
              <a:t> </a:t>
            </a:r>
            <a:r>
              <a:rPr lang="en-US" dirty="0" err="1">
                <a:effectLst/>
              </a:rPr>
              <a:t>zue</a:t>
            </a:r>
            <a:r>
              <a:rPr lang="en-US" dirty="0">
                <a:effectLst/>
              </a:rPr>
              <a:t>, </a:t>
            </a:r>
            <a:r>
              <a:rPr lang="en-US" dirty="0" err="1">
                <a:effectLst/>
              </a:rPr>
              <a:t>ni</a:t>
            </a:r>
            <a:r>
              <a:rPr lang="en-US" dirty="0">
                <a:effectLst/>
              </a:rPr>
              <a:t> </a:t>
            </a:r>
            <a:r>
              <a:rPr lang="ja-JP" altLang="en-US" dirty="0">
                <a:effectLst/>
              </a:rPr>
              <a:t>本朝年歴図会、二 </a:t>
            </a:r>
            <a:r>
              <a:rPr lang="en-US" altLang="ja-JP" dirty="0">
                <a:effectLst/>
              </a:rPr>
              <a:t>(</a:t>
            </a:r>
            <a:r>
              <a:rPr lang="en-US" dirty="0">
                <a:effectLst/>
              </a:rPr>
              <a:t>Illustrations of the Annals of Japan, No. 2)</a:t>
            </a:r>
            <a:r>
              <a:rPr lang="en-US" dirty="0"/>
              <a:t> </a:t>
            </a:r>
            <a:r>
              <a:rPr lang="en-US" dirty="0">
                <a:effectLst/>
              </a:rPr>
              <a:t>(Illustrations of the Annals of Japan, No. 2)</a:t>
            </a:r>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20</a:t>
            </a:fld>
            <a:endParaRPr lang="en-US"/>
          </a:p>
        </p:txBody>
      </p:sp>
    </p:spTree>
    <p:extLst>
      <p:ext uri="{BB962C8B-B14F-4D97-AF65-F5344CB8AC3E}">
        <p14:creationId xmlns:p14="http://schemas.microsoft.com/office/powerpoint/2010/main" val="2205730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4"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1600200"/>
            <a:ext cx="3485658" cy="4514640"/>
          </a:xfrm>
          <a:prstGeom prst="rect">
            <a:avLst/>
          </a:prstGeom>
        </p:spPr>
      </p:pic>
    </p:spTree>
    <p:extLst>
      <p:ext uri="{BB962C8B-B14F-4D97-AF65-F5344CB8AC3E}">
        <p14:creationId xmlns:p14="http://schemas.microsoft.com/office/powerpoint/2010/main" val="380605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5509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8/24/2024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4140190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8/24/2024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267804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8/24/2024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571841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8/24/2024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299067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8/24/2024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3758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8/24/2024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64310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8/24/2024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29421055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2.emf"/><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bwMode="white">
          <a:xfrm>
            <a:off x="0" y="0"/>
            <a:ext cx="9144000" cy="13716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p:cNvGrpSpPr/>
          <p:nvPr/>
        </p:nvGrpSpPr>
        <p:grpSpPr>
          <a:xfrm>
            <a:off x="0" y="6476998"/>
            <a:ext cx="9137650" cy="457202"/>
            <a:chOff x="0" y="6511923"/>
            <a:chExt cx="9137650" cy="430215"/>
          </a:xfrm>
          <a:solidFill>
            <a:schemeClr val="bg2">
              <a:lumMod val="25000"/>
            </a:schemeClr>
          </a:solidFill>
        </p:grpSpPr>
        <p:pic>
          <p:nvPicPr>
            <p:cNvPr id="8" name="Always Learning Logo" descr="Pearson: Always Learnin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0" y="6511926"/>
              <a:ext cx="1660525" cy="43021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9" name="Pearso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0" name="Copyright" descr="Copyright 2015, 2012, 2009"/>
            <p:cNvSpPr txBox="1">
              <a:spLocks noChangeArrowheads="1"/>
            </p:cNvSpPr>
            <p:nvPr/>
          </p:nvSpPr>
          <p:spPr bwMode="auto">
            <a:xfrm>
              <a:off x="1566068" y="6511923"/>
              <a:ext cx="6130132"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2017,</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2014, 2011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 or its affiliates.</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
        <p:nvSpPr>
          <p:cNvPr id="13" name="Title 10"/>
          <p:cNvSpPr txBox="1">
            <a:spLocks/>
          </p:cNvSpPr>
          <p:nvPr/>
        </p:nvSpPr>
        <p:spPr>
          <a:xfrm>
            <a:off x="457200" y="215372"/>
            <a:ext cx="8229600" cy="601058"/>
          </a:xfrm>
          <a:prstGeom prst="rect">
            <a:avLst/>
          </a:prstGeom>
        </p:spPr>
        <p:txBody>
          <a:bodyPr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dirty="0">
                <a:solidFill>
                  <a:schemeClr val="bg1"/>
                </a:solidFill>
              </a:rPr>
              <a:t>Living Religions</a:t>
            </a:r>
            <a:endParaRPr lang="en-US" sz="2000" dirty="0">
              <a:solidFill>
                <a:schemeClr val="bg1"/>
              </a:solidFill>
            </a:endParaRPr>
          </a:p>
        </p:txBody>
      </p:sp>
      <p:sp>
        <p:nvSpPr>
          <p:cNvPr id="14" name="Text Placeholder 6"/>
          <p:cNvSpPr txBox="1">
            <a:spLocks/>
          </p:cNvSpPr>
          <p:nvPr/>
        </p:nvSpPr>
        <p:spPr>
          <a:xfrm>
            <a:off x="457200" y="816430"/>
            <a:ext cx="8229600" cy="478970"/>
          </a:xfrm>
          <a:prstGeom prst="rect">
            <a:avLst/>
          </a:prstGeom>
        </p:spPr>
        <p:txBody>
          <a:bodyPr>
            <a:noAutofit/>
          </a:bodyPr>
          <a:lstStyle>
            <a:lvl1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1pPr>
            <a:lvl2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3pPr>
            <a:lvl4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4pPr>
            <a:lvl5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5pPr>
            <a:lvl6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6pPr>
            <a:lvl7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7pPr>
            <a:lvl8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8pPr>
            <a:lvl9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9pPr>
          </a:lstStyle>
          <a:p>
            <a:r>
              <a:rPr lang="en-US" sz="2400" dirty="0">
                <a:solidFill>
                  <a:schemeClr val="bg1"/>
                </a:solidFill>
              </a:rPr>
              <a:t>Tenth Edition</a:t>
            </a:r>
            <a:endParaRPr lang="en-US" dirty="0"/>
          </a:p>
        </p:txBody>
      </p:sp>
    </p:spTree>
    <p:extLst>
      <p:ext uri="{BB962C8B-B14F-4D97-AF65-F5344CB8AC3E}">
        <p14:creationId xmlns:p14="http://schemas.microsoft.com/office/powerpoint/2010/main" val="3671177032"/>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white">
          <a:xfrm>
            <a:off x="0" y="0"/>
            <a:ext cx="9144000" cy="13716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p:cNvGrpSpPr/>
          <p:nvPr/>
        </p:nvGrpSpPr>
        <p:grpSpPr>
          <a:xfrm>
            <a:off x="0" y="6400800"/>
            <a:ext cx="9144000" cy="457200"/>
            <a:chOff x="0" y="6511925"/>
            <a:chExt cx="9137650" cy="430213"/>
          </a:xfrm>
          <a:solidFill>
            <a:schemeClr val="bg2">
              <a:lumMod val="25000"/>
            </a:schemeClr>
          </a:solidFill>
        </p:grpSpPr>
        <p:pic>
          <p:nvPicPr>
            <p:cNvPr id="8" name="Pearso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9" name="Copyright" descr="Copyright 2015, 2012, 2009"/>
            <p:cNvSpPr txBox="1">
              <a:spLocks noChangeArrowheads="1"/>
            </p:cNvSpPr>
            <p:nvPr/>
          </p:nvSpPr>
          <p:spPr bwMode="auto">
            <a:xfrm>
              <a:off x="0" y="6511926"/>
              <a:ext cx="7696200"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l">
                <a:defRPr/>
              </a:pP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    Copyright © 2017,</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2014, 2011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 or its affiliates.</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Tree>
    <p:extLst>
      <p:ext uri="{BB962C8B-B14F-4D97-AF65-F5344CB8AC3E}">
        <p14:creationId xmlns:p14="http://schemas.microsoft.com/office/powerpoint/2010/main" val="3622156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Chapter 7</a:t>
            </a:r>
          </a:p>
        </p:txBody>
      </p:sp>
      <p:sp>
        <p:nvSpPr>
          <p:cNvPr id="3" name="Text Placeholder 2"/>
          <p:cNvSpPr>
            <a:spLocks noGrp="1"/>
          </p:cNvSpPr>
          <p:nvPr>
            <p:ph type="body" sz="quarter" idx="15"/>
          </p:nvPr>
        </p:nvSpPr>
        <p:spPr/>
        <p:txBody>
          <a:bodyPr/>
          <a:lstStyle/>
          <a:p>
            <a:r>
              <a:rPr lang="en-US" dirty="0"/>
              <a:t>Shinto</a:t>
            </a:r>
          </a:p>
        </p:txBody>
      </p:sp>
    </p:spTree>
    <p:extLst>
      <p:ext uri="{BB962C8B-B14F-4D97-AF65-F5344CB8AC3E}">
        <p14:creationId xmlns:p14="http://schemas.microsoft.com/office/powerpoint/2010/main" val="2436185768"/>
      </p:ext>
    </p:extLst>
  </p:cSld>
  <p:clrMapOvr>
    <a:masterClrMapping/>
  </p:clrMapOvr>
  <mc:AlternateContent xmlns:mc="http://schemas.openxmlformats.org/markup-compatibility/2006" xmlns:p14="http://schemas.microsoft.com/office/powerpoint/2010/main">
    <mc:Choice Requires="p14">
      <p:transition spd="slow" p14:dur="2000" advTm="3997"/>
    </mc:Choice>
    <mc:Fallback xmlns="">
      <p:transition spd="slow" advTm="39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ctr">
            <a:noAutofit/>
          </a:bodyPr>
          <a:lstStyle/>
          <a:p>
            <a:r>
              <a:rPr lang="en-US" sz="3600" dirty="0"/>
              <a:t>Sun Goddess Amaterasu emerges from cave</a:t>
            </a:r>
          </a:p>
        </p:txBody>
      </p:sp>
      <p:pic>
        <p:nvPicPr>
          <p:cNvPr id="5" name="Content Placeholder 4" descr="Painting, hanging scroll. Tajikarao-no-kami having dragged aside the rock, the sun goddess Amaterasu emerges from the cave, with Okame dancing upon a drum outside, surrounded by other deities. Ink and colour on silk.&#10;">
            <a:extLst>
              <a:ext uri="{FF2B5EF4-FFF2-40B4-BE49-F238E27FC236}">
                <a16:creationId xmlns:a16="http://schemas.microsoft.com/office/drawing/2014/main" id="{3FD01976-2622-4E36-BDC5-50012B3D121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5084" r="-1" b="-1"/>
          <a:stretch/>
        </p:blipFill>
        <p:spPr>
          <a:xfrm>
            <a:off x="457200" y="1600200"/>
            <a:ext cx="4038600" cy="4525963"/>
          </a:xfrm>
          <a:noFill/>
        </p:spPr>
      </p:pic>
      <p:pic>
        <p:nvPicPr>
          <p:cNvPr id="12" name="Content Placeholder 11" descr="Map&#10;&#10;Description automatically generated">
            <a:extLst>
              <a:ext uri="{FF2B5EF4-FFF2-40B4-BE49-F238E27FC236}">
                <a16:creationId xmlns:a16="http://schemas.microsoft.com/office/drawing/2014/main" id="{7C44E68D-F76D-495B-BB0E-AE4C281246E4}"/>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8200" y="2238759"/>
            <a:ext cx="4038600" cy="3248845"/>
          </a:xfrm>
        </p:spPr>
      </p:pic>
    </p:spTree>
    <p:extLst>
      <p:ext uri="{BB962C8B-B14F-4D97-AF65-F5344CB8AC3E}">
        <p14:creationId xmlns:p14="http://schemas.microsoft.com/office/powerpoint/2010/main" val="191166754"/>
      </p:ext>
    </p:extLst>
  </p:cSld>
  <p:clrMapOvr>
    <a:masterClrMapping/>
  </p:clrMapOvr>
  <mc:AlternateContent xmlns:mc="http://schemas.openxmlformats.org/markup-compatibility/2006" xmlns:p14="http://schemas.microsoft.com/office/powerpoint/2010/main">
    <mc:Choice Requires="p14">
      <p:transition spd="slow" p14:dur="2000" advTm="37186"/>
    </mc:Choice>
    <mc:Fallback xmlns="">
      <p:transition spd="slow" advTm="3718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662D-8068-41E9-8BE5-E9F87D605713}"/>
              </a:ext>
            </a:extLst>
          </p:cNvPr>
          <p:cNvSpPr>
            <a:spLocks noGrp="1"/>
          </p:cNvSpPr>
          <p:nvPr>
            <p:ph type="title"/>
          </p:nvPr>
        </p:nvSpPr>
        <p:spPr/>
        <p:txBody>
          <a:bodyPr/>
          <a:lstStyle/>
          <a:p>
            <a:r>
              <a:rPr lang="en-US" dirty="0"/>
              <a:t>7.1 Shrines</a:t>
            </a:r>
          </a:p>
        </p:txBody>
      </p:sp>
      <p:sp>
        <p:nvSpPr>
          <p:cNvPr id="3" name="Content Placeholder 2">
            <a:extLst>
              <a:ext uri="{FF2B5EF4-FFF2-40B4-BE49-F238E27FC236}">
                <a16:creationId xmlns:a16="http://schemas.microsoft.com/office/drawing/2014/main" id="{916209BB-243A-4E74-17EB-A0534CD584CB}"/>
              </a:ext>
            </a:extLst>
          </p:cNvPr>
          <p:cNvSpPr>
            <a:spLocks noGrp="1"/>
          </p:cNvSpPr>
          <p:nvPr>
            <p:ph idx="1"/>
          </p:nvPr>
        </p:nvSpPr>
        <p:spPr/>
        <p:txBody>
          <a:bodyPr>
            <a:normAutofit fontScale="92500" lnSpcReduction="20000"/>
          </a:bodyPr>
          <a:lstStyle/>
          <a:p>
            <a:r>
              <a:rPr lang="en-US" dirty="0"/>
              <a:t>There are some one hundred thousand public shrines in Japan honoring the kami.</a:t>
            </a:r>
          </a:p>
          <a:p>
            <a:r>
              <a:rPr lang="en-US"/>
              <a:t>Some </a:t>
            </a:r>
            <a:r>
              <a:rPr lang="en-US" dirty="0"/>
              <a:t>shrines are dedicated to kami who protect the local area or have special responsibilities, such as healing or protecting crops.</a:t>
            </a:r>
          </a:p>
          <a:p>
            <a:r>
              <a:rPr lang="en-US" dirty="0"/>
              <a:t> The greatest number of shrines is dedicated to Inari, the god of rice, whose messengers are foxes.</a:t>
            </a:r>
          </a:p>
          <a:p>
            <a:r>
              <a:rPr lang="en-US" dirty="0"/>
              <a:t> Kamikaze, meaning divine wind, became an aspect of Amaterasu and, later, a symbol of divine protection of Japan by the kami.</a:t>
            </a:r>
          </a:p>
        </p:txBody>
      </p:sp>
    </p:spTree>
    <p:extLst>
      <p:ext uri="{BB962C8B-B14F-4D97-AF65-F5344CB8AC3E}">
        <p14:creationId xmlns:p14="http://schemas.microsoft.com/office/powerpoint/2010/main" val="260577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662D-8068-41E9-8BE5-E9F87D605713}"/>
              </a:ext>
            </a:extLst>
          </p:cNvPr>
          <p:cNvSpPr>
            <a:spLocks noGrp="1"/>
          </p:cNvSpPr>
          <p:nvPr>
            <p:ph type="title"/>
          </p:nvPr>
        </p:nvSpPr>
        <p:spPr/>
        <p:txBody>
          <a:bodyPr/>
          <a:lstStyle/>
          <a:p>
            <a:r>
              <a:rPr lang="en-US" dirty="0"/>
              <a:t>7.1 Relationships with the kami</a:t>
            </a:r>
          </a:p>
        </p:txBody>
      </p:sp>
      <p:sp>
        <p:nvSpPr>
          <p:cNvPr id="3" name="Content Placeholder 2">
            <a:extLst>
              <a:ext uri="{FF2B5EF4-FFF2-40B4-BE49-F238E27FC236}">
                <a16:creationId xmlns:a16="http://schemas.microsoft.com/office/drawing/2014/main" id="{916209BB-243A-4E74-17EB-A0534CD584CB}"/>
              </a:ext>
            </a:extLst>
          </p:cNvPr>
          <p:cNvSpPr>
            <a:spLocks noGrp="1"/>
          </p:cNvSpPr>
          <p:nvPr>
            <p:ph idx="1"/>
          </p:nvPr>
        </p:nvSpPr>
        <p:spPr/>
        <p:txBody>
          <a:bodyPr>
            <a:normAutofit fontScale="92500" lnSpcReduction="10000"/>
          </a:bodyPr>
          <a:lstStyle/>
          <a:p>
            <a:r>
              <a:rPr lang="en-US" dirty="0"/>
              <a:t>Kami reside in beautiful and powerful places, and may also appear in abstract forms. They can exist in rocks, trees, and other forms of nature, but also in processes such as reproduction and creative imagination.</a:t>
            </a:r>
          </a:p>
          <a:p>
            <a:r>
              <a:rPr lang="en-US" dirty="0"/>
              <a:t>For much of Japanese history, the emperor was revered as a kami.</a:t>
            </a:r>
          </a:p>
          <a:p>
            <a:r>
              <a:rPr lang="en-US" dirty="0"/>
              <a:t>To follow the kami is to bring one’s life into harmony with nature, or </a:t>
            </a:r>
            <a:r>
              <a:rPr lang="en-US" dirty="0" err="1"/>
              <a:t>kannagara</a:t>
            </a:r>
            <a:r>
              <a:rPr lang="en-US" dirty="0"/>
              <a:t>, “the way or nature of the kami.”</a:t>
            </a:r>
          </a:p>
        </p:txBody>
      </p:sp>
    </p:spTree>
    <p:extLst>
      <p:ext uri="{BB962C8B-B14F-4D97-AF65-F5344CB8AC3E}">
        <p14:creationId xmlns:p14="http://schemas.microsoft.com/office/powerpoint/2010/main" val="120205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a:t>Shinto</a:t>
            </a:r>
          </a:p>
        </p:txBody>
      </p:sp>
      <p:sp>
        <p:nvSpPr>
          <p:cNvPr id="3" name="Content Placeholder 2"/>
          <p:cNvSpPr>
            <a:spLocks noGrp="1"/>
          </p:cNvSpPr>
          <p:nvPr>
            <p:ph idx="1"/>
          </p:nvPr>
        </p:nvSpPr>
        <p:spPr/>
        <p:txBody>
          <a:bodyPr>
            <a:normAutofit/>
          </a:bodyPr>
          <a:lstStyle/>
          <a:p>
            <a:r>
              <a:rPr lang="en-US" dirty="0"/>
              <a:t>“Shinto” refers to collection of local traditions.</a:t>
            </a:r>
          </a:p>
          <a:p>
            <a:pPr lvl="1"/>
            <a:r>
              <a:rPr lang="en-US" dirty="0"/>
              <a:t>Not a single self-conscious religion</a:t>
            </a:r>
          </a:p>
          <a:p>
            <a:pPr lvl="1"/>
            <a:r>
              <a:rPr lang="en-US" dirty="0"/>
              <a:t>An overarching label applied to:</a:t>
            </a:r>
          </a:p>
          <a:p>
            <a:pPr lvl="2"/>
            <a:r>
              <a:rPr lang="en-US" dirty="0"/>
              <a:t>A way of honoring spirits in nature</a:t>
            </a:r>
          </a:p>
          <a:p>
            <a:pPr lvl="2"/>
            <a:r>
              <a:rPr lang="en-US" dirty="0"/>
              <a:t>Ancestor veneration</a:t>
            </a:r>
          </a:p>
          <a:p>
            <a:pPr lvl="2"/>
            <a:r>
              <a:rPr lang="en-US" dirty="0"/>
              <a:t>“Folk” religious practices such as divination and taboos, local rites and festivals, imperial myths, nationalism, and universalistic teachings.</a:t>
            </a:r>
          </a:p>
          <a:p>
            <a:pPr lvl="2"/>
            <a:endParaRPr lang="en-US" dirty="0"/>
          </a:p>
        </p:txBody>
      </p:sp>
    </p:spTree>
    <p:extLst>
      <p:ext uri="{BB962C8B-B14F-4D97-AF65-F5344CB8AC3E}">
        <p14:creationId xmlns:p14="http://schemas.microsoft.com/office/powerpoint/2010/main" val="1537671548"/>
      </p:ext>
    </p:extLst>
  </p:cSld>
  <p:clrMapOvr>
    <a:masterClrMapping/>
  </p:clrMapOvr>
  <mc:AlternateContent xmlns:mc="http://schemas.openxmlformats.org/markup-compatibility/2006" xmlns:p14="http://schemas.microsoft.com/office/powerpoint/2010/main">
    <mc:Choice Requires="p14">
      <p:transition spd="slow" p14:dur="2000" advTm="84290"/>
    </mc:Choice>
    <mc:Fallback xmlns="">
      <p:transition spd="slow" advTm="8429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a:t>Shinto</a:t>
            </a:r>
          </a:p>
        </p:txBody>
      </p:sp>
      <p:sp>
        <p:nvSpPr>
          <p:cNvPr id="3" name="Content Placeholder 2"/>
          <p:cNvSpPr>
            <a:spLocks noGrp="1"/>
          </p:cNvSpPr>
          <p:nvPr>
            <p:ph idx="1"/>
          </p:nvPr>
        </p:nvSpPr>
        <p:spPr/>
        <p:txBody>
          <a:bodyPr>
            <a:normAutofit/>
          </a:bodyPr>
          <a:lstStyle/>
          <a:p>
            <a:r>
              <a:rPr lang="en-US" dirty="0"/>
              <a:t>Japanese religion combining practices</a:t>
            </a:r>
          </a:p>
          <a:p>
            <a:pPr lvl="1"/>
            <a:r>
              <a:rPr lang="en-US" dirty="0"/>
              <a:t>Confucian ethics</a:t>
            </a:r>
          </a:p>
          <a:p>
            <a:pPr lvl="1"/>
            <a:r>
              <a:rPr lang="en-US" dirty="0"/>
              <a:t>Buddhist and Christian understandings of afterlife</a:t>
            </a:r>
          </a:p>
          <a:p>
            <a:pPr lvl="1"/>
            <a:r>
              <a:rPr lang="en-US" dirty="0"/>
              <a:t>Traditional veneration of ancestors and spirits</a:t>
            </a:r>
          </a:p>
          <a:p>
            <a:pPr lvl="1"/>
            <a:r>
              <a:rPr lang="en-US" dirty="0"/>
              <a:t>“Shinto” lead people to worship and pray for blessings at shrines and participate in popular cultural festival</a:t>
            </a:r>
          </a:p>
          <a:p>
            <a:pPr lvl="1"/>
            <a:r>
              <a:rPr lang="en-US" dirty="0"/>
              <a:t>Religious participation is high, but affiliation to institutional religions is low</a:t>
            </a:r>
          </a:p>
        </p:txBody>
      </p:sp>
    </p:spTree>
    <p:extLst>
      <p:ext uri="{BB962C8B-B14F-4D97-AF65-F5344CB8AC3E}">
        <p14:creationId xmlns:p14="http://schemas.microsoft.com/office/powerpoint/2010/main" val="2383163441"/>
      </p:ext>
    </p:extLst>
  </p:cSld>
  <p:clrMapOvr>
    <a:masterClrMapping/>
  </p:clrMapOvr>
  <mc:AlternateContent xmlns:mc="http://schemas.openxmlformats.org/markup-compatibility/2006" xmlns:p14="http://schemas.microsoft.com/office/powerpoint/2010/main">
    <mc:Choice Requires="p14">
      <p:transition spd="slow" p14:dur="2000" advTm="200403"/>
    </mc:Choice>
    <mc:Fallback xmlns="">
      <p:transition spd="slow" advTm="20040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a:t>The Roots of “Shinto” (1 of 3)</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Why is kinship with nature linked with Shinto?</a:t>
            </a:r>
          </a:p>
          <a:p>
            <a:r>
              <a:rPr lang="en-US" dirty="0"/>
              <a:t>In ancient times, individual clans apparently worshiped a particular deity as their own ancestor, along with other unseen beings and natural forces</a:t>
            </a:r>
          </a:p>
          <a:p>
            <a:r>
              <a:rPr lang="en-US" dirty="0"/>
              <a:t>Such worship was localized until the 8th century CE, when the term “Shinto” came into use to distinguish indigenous Japanese ways from Buddhism and other imported religions</a:t>
            </a:r>
          </a:p>
          <a:p>
            <a:r>
              <a:rPr lang="en-US" dirty="0"/>
              <a:t>Shinto = </a:t>
            </a:r>
            <a:r>
              <a:rPr lang="en-US" i="1" dirty="0"/>
              <a:t>shin </a:t>
            </a:r>
            <a:r>
              <a:rPr lang="en-US" dirty="0"/>
              <a:t>(divine being) + </a:t>
            </a:r>
            <a:r>
              <a:rPr lang="en-US" i="1" dirty="0"/>
              <a:t>do </a:t>
            </a:r>
            <a:r>
              <a:rPr lang="en-US" dirty="0"/>
              <a:t>(way)</a:t>
            </a:r>
          </a:p>
          <a:p>
            <a:pPr marL="457200" lvl="1" indent="0">
              <a:buNone/>
            </a:pPr>
            <a:endParaRPr lang="en-US" dirty="0"/>
          </a:p>
        </p:txBody>
      </p:sp>
      <p:pic>
        <p:nvPicPr>
          <p:cNvPr id="4" name="Audio 3">
            <a:hlinkClick r:id="" action="ppaction://media"/>
            <a:extLst>
              <a:ext uri="{FF2B5EF4-FFF2-40B4-BE49-F238E27FC236}">
                <a16:creationId xmlns:a16="http://schemas.microsoft.com/office/drawing/2014/main" id="{4D25E404-1931-40D5-B092-F1FEA08B88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13913538"/>
      </p:ext>
    </p:extLst>
  </p:cSld>
  <p:clrMapOvr>
    <a:masterClrMapping/>
  </p:clrMapOvr>
  <mc:AlternateContent xmlns:mc="http://schemas.openxmlformats.org/markup-compatibility/2006" xmlns:p14="http://schemas.microsoft.com/office/powerpoint/2010/main">
    <mc:Choice Requires="p14">
      <p:transition spd="slow" p14:dur="2000" advTm="73042"/>
    </mc:Choice>
    <mc:Fallback xmlns="">
      <p:transition spd="slow" advTm="73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a:t>The Roots of “Shinto” (2 of 3)</a:t>
            </a:r>
          </a:p>
        </p:txBody>
      </p:sp>
      <p:sp>
        <p:nvSpPr>
          <p:cNvPr id="3" name="Content Placeholder 2"/>
          <p:cNvSpPr>
            <a:spLocks noGrp="1"/>
          </p:cNvSpPr>
          <p:nvPr>
            <p:ph idx="1"/>
          </p:nvPr>
        </p:nvSpPr>
        <p:spPr/>
        <p:txBody>
          <a:bodyPr>
            <a:normAutofit lnSpcReduction="10000"/>
          </a:bodyPr>
          <a:lstStyle/>
          <a:p>
            <a:pPr marL="0" indent="0">
              <a:buNone/>
            </a:pPr>
            <a:r>
              <a:rPr lang="en-US" b="1" dirty="0"/>
              <a:t>Why is kinship with nature linked with Shinto?</a:t>
            </a:r>
          </a:p>
          <a:p>
            <a:r>
              <a:rPr lang="en-US" dirty="0"/>
              <a:t>Shinto not easily identified as a religion in the Western sense</a:t>
            </a:r>
          </a:p>
          <a:p>
            <a:pPr lvl="1"/>
            <a:r>
              <a:rPr lang="en-US" dirty="0"/>
              <a:t>No single founder</a:t>
            </a:r>
          </a:p>
          <a:p>
            <a:pPr lvl="1"/>
            <a:r>
              <a:rPr lang="en-US" dirty="0"/>
              <a:t>No orthodox canon of sacred literature</a:t>
            </a:r>
          </a:p>
          <a:p>
            <a:pPr lvl="1"/>
            <a:r>
              <a:rPr lang="en-US" dirty="0"/>
              <a:t>No ethical requirements</a:t>
            </a:r>
          </a:p>
          <a:p>
            <a:pPr lvl="1"/>
            <a:r>
              <a:rPr lang="en-US" dirty="0"/>
              <a:t>The meanings of its rituals are unknown by many who practice them</a:t>
            </a:r>
          </a:p>
          <a:p>
            <a:r>
              <a:rPr lang="en-US" dirty="0"/>
              <a:t>Shinto = </a:t>
            </a:r>
            <a:r>
              <a:rPr lang="en-US" i="1" dirty="0"/>
              <a:t>shin </a:t>
            </a:r>
            <a:r>
              <a:rPr lang="en-US" dirty="0"/>
              <a:t>(divine being) + </a:t>
            </a:r>
            <a:r>
              <a:rPr lang="en-US" i="1" dirty="0"/>
              <a:t>do </a:t>
            </a:r>
            <a:r>
              <a:rPr lang="en-US" dirty="0"/>
              <a:t>(way)</a:t>
            </a:r>
          </a:p>
          <a:p>
            <a:pPr marL="457200" lvl="1" indent="0">
              <a:buNone/>
            </a:pPr>
            <a:endParaRPr lang="en-US" dirty="0"/>
          </a:p>
        </p:txBody>
      </p:sp>
    </p:spTree>
    <p:extLst>
      <p:ext uri="{BB962C8B-B14F-4D97-AF65-F5344CB8AC3E}">
        <p14:creationId xmlns:p14="http://schemas.microsoft.com/office/powerpoint/2010/main" val="2420278062"/>
      </p:ext>
    </p:extLst>
  </p:cSld>
  <p:clrMapOvr>
    <a:masterClrMapping/>
  </p:clrMapOvr>
  <mc:AlternateContent xmlns:mc="http://schemas.openxmlformats.org/markup-compatibility/2006" xmlns:p14="http://schemas.microsoft.com/office/powerpoint/2010/main">
    <mc:Choice Requires="p14">
      <p:transition spd="slow" p14:dur="2000" advTm="61010"/>
    </mc:Choice>
    <mc:Fallback xmlns="">
      <p:transition spd="slow" advTm="6101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a:t>The Roots of “Shinto”(3 of 3)</a:t>
            </a:r>
          </a:p>
        </p:txBody>
      </p:sp>
      <p:sp>
        <p:nvSpPr>
          <p:cNvPr id="3" name="Content Placeholder 2"/>
          <p:cNvSpPr>
            <a:spLocks noGrp="1"/>
          </p:cNvSpPr>
          <p:nvPr>
            <p:ph idx="1"/>
          </p:nvPr>
        </p:nvSpPr>
        <p:spPr/>
        <p:txBody>
          <a:bodyPr>
            <a:normAutofit fontScale="92500" lnSpcReduction="20000"/>
          </a:bodyPr>
          <a:lstStyle/>
          <a:p>
            <a:r>
              <a:rPr lang="en-US" i="1" dirty="0" err="1"/>
              <a:t>Kojiki</a:t>
            </a:r>
            <a:r>
              <a:rPr lang="en-US" i="1" dirty="0"/>
              <a:t> </a:t>
            </a:r>
            <a:r>
              <a:rPr lang="en-US" dirty="0"/>
              <a:t>(712 CE) and </a:t>
            </a:r>
            <a:r>
              <a:rPr lang="en-US" i="1" dirty="0" err="1"/>
              <a:t>Nihongi</a:t>
            </a:r>
            <a:r>
              <a:rPr lang="en-US" dirty="0"/>
              <a:t> (720 CE)</a:t>
            </a:r>
          </a:p>
          <a:p>
            <a:pPr lvl="1"/>
            <a:r>
              <a:rPr lang="en-US" dirty="0"/>
              <a:t>Major chronicles of Shintoism</a:t>
            </a:r>
          </a:p>
          <a:p>
            <a:pPr lvl="1"/>
            <a:r>
              <a:rPr lang="en-US" dirty="0"/>
              <a:t>Not uniquely Japanese, for they seem to be greatly influenced by Buddhist, Confucian, Korean, and Chinese thought</a:t>
            </a:r>
          </a:p>
          <a:p>
            <a:pPr lvl="1"/>
            <a:r>
              <a:rPr lang="en-US" dirty="0"/>
              <a:t>Myths, historical facts, politics, and literature</a:t>
            </a:r>
          </a:p>
          <a:p>
            <a:pPr lvl="1"/>
            <a:r>
              <a:rPr lang="en-US" dirty="0"/>
              <a:t>Not sacred scriptures</a:t>
            </a:r>
          </a:p>
          <a:p>
            <a:pPr lvl="1"/>
            <a:r>
              <a:rPr lang="en-US" dirty="0"/>
              <a:t>Aimed at conferring spiritual legitimacy on Imperial Throne</a:t>
            </a:r>
          </a:p>
          <a:p>
            <a:pPr lvl="1"/>
            <a:r>
              <a:rPr lang="en-US" dirty="0" err="1"/>
              <a:t>Jimmu</a:t>
            </a:r>
            <a:endParaRPr lang="en-US" dirty="0"/>
          </a:p>
          <a:p>
            <a:pPr lvl="2"/>
            <a:r>
              <a:rPr lang="en-US" dirty="0"/>
              <a:t>First emperor and founder of dynasty</a:t>
            </a:r>
          </a:p>
          <a:p>
            <a:pPr lvl="2"/>
            <a:r>
              <a:rPr lang="en-US" dirty="0"/>
              <a:t>Descendent of sun goddess Amaterasu</a:t>
            </a:r>
          </a:p>
          <a:p>
            <a:pPr lvl="1"/>
            <a:endParaRPr lang="en-US" dirty="0"/>
          </a:p>
        </p:txBody>
      </p:sp>
    </p:spTree>
    <p:extLst>
      <p:ext uri="{BB962C8B-B14F-4D97-AF65-F5344CB8AC3E}">
        <p14:creationId xmlns:p14="http://schemas.microsoft.com/office/powerpoint/2010/main" val="2743842066"/>
      </p:ext>
    </p:extLst>
  </p:cSld>
  <p:clrMapOvr>
    <a:masterClrMapping/>
  </p:clrMapOvr>
  <mc:AlternateContent xmlns:mc="http://schemas.openxmlformats.org/markup-compatibility/2006" xmlns:p14="http://schemas.microsoft.com/office/powerpoint/2010/main">
    <mc:Choice Requires="p14">
      <p:transition spd="slow" p14:dur="2000" advTm="135177"/>
    </mc:Choice>
    <mc:Fallback xmlns="">
      <p:transition spd="slow" advTm="13517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Perry Expedition </a:t>
            </a:r>
          </a:p>
        </p:txBody>
      </p:sp>
      <p:sp>
        <p:nvSpPr>
          <p:cNvPr id="3" name="Content Placeholder 2"/>
          <p:cNvSpPr>
            <a:spLocks noGrp="1"/>
          </p:cNvSpPr>
          <p:nvPr>
            <p:ph sz="half" idx="1"/>
          </p:nvPr>
        </p:nvSpPr>
        <p:spPr/>
        <p:txBody>
          <a:bodyPr>
            <a:normAutofit/>
          </a:bodyPr>
          <a:lstStyle/>
          <a:p>
            <a:r>
              <a:rPr lang="en-US" dirty="0"/>
              <a:t>An American diplomatic and military expedition to the Tokugawa Shogunate, involving two separate voyages by warships of the United States Navy</a:t>
            </a:r>
          </a:p>
          <a:p>
            <a:r>
              <a:rPr lang="en-US" dirty="0"/>
              <a:t>Took place during 1853–54</a:t>
            </a:r>
          </a:p>
        </p:txBody>
      </p:sp>
      <p:pic>
        <p:nvPicPr>
          <p:cNvPr id="7" name="Content Placeholder 6" descr="A Japanese depiction of an American diplomatic &amp; military expedition to the Tokugawa Shogunate by warships of the US Navy">
            <a:extLst>
              <a:ext uri="{FF2B5EF4-FFF2-40B4-BE49-F238E27FC236}">
                <a16:creationId xmlns:a16="http://schemas.microsoft.com/office/drawing/2014/main" id="{B4F1CB97-75AD-4CA7-B435-76DBA8294C2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087368" y="2590800"/>
            <a:ext cx="4876800" cy="3139089"/>
          </a:xfrm>
        </p:spPr>
      </p:pic>
    </p:spTree>
    <p:extLst>
      <p:ext uri="{BB962C8B-B14F-4D97-AF65-F5344CB8AC3E}">
        <p14:creationId xmlns:p14="http://schemas.microsoft.com/office/powerpoint/2010/main" val="353950388"/>
      </p:ext>
    </p:extLst>
  </p:cSld>
  <p:clrMapOvr>
    <a:masterClrMapping/>
  </p:clrMapOvr>
  <mc:AlternateContent xmlns:mc="http://schemas.openxmlformats.org/markup-compatibility/2006" xmlns:p14="http://schemas.microsoft.com/office/powerpoint/2010/main">
    <mc:Choice Requires="p14">
      <p:transition spd="slow" p14:dur="2000" advTm="32042"/>
    </mc:Choice>
    <mc:Fallback xmlns="">
      <p:transition spd="slow" advTm="3204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Perry Expedition </a:t>
            </a:r>
          </a:p>
        </p:txBody>
      </p:sp>
      <p:sp>
        <p:nvSpPr>
          <p:cNvPr id="3" name="Content Placeholder 2"/>
          <p:cNvSpPr>
            <a:spLocks noGrp="1"/>
          </p:cNvSpPr>
          <p:nvPr>
            <p:ph sz="half" idx="1"/>
          </p:nvPr>
        </p:nvSpPr>
        <p:spPr/>
        <p:txBody>
          <a:bodyPr>
            <a:normAutofit/>
          </a:bodyPr>
          <a:lstStyle/>
          <a:p>
            <a:r>
              <a:rPr lang="en-US" dirty="0"/>
              <a:t>Goals:</a:t>
            </a:r>
          </a:p>
          <a:p>
            <a:pPr lvl="1"/>
            <a:r>
              <a:rPr lang="en-US" dirty="0"/>
              <a:t>Exploration and surveying</a:t>
            </a:r>
          </a:p>
          <a:p>
            <a:pPr lvl="1"/>
            <a:r>
              <a:rPr lang="en-US" dirty="0"/>
              <a:t>Establishment of diplomatic relations and negotiation of trade agreements with various nations of the region</a:t>
            </a:r>
          </a:p>
          <a:p>
            <a:pPr lvl="1"/>
            <a:r>
              <a:rPr lang="en-US" dirty="0"/>
              <a:t>Opening contact with the government of Japan</a:t>
            </a:r>
          </a:p>
        </p:txBody>
      </p:sp>
      <p:pic>
        <p:nvPicPr>
          <p:cNvPr id="7" name="Content Placeholder 6" descr="A Japanese document of the Perry Expedition&#10;">
            <a:extLst>
              <a:ext uri="{FF2B5EF4-FFF2-40B4-BE49-F238E27FC236}">
                <a16:creationId xmlns:a16="http://schemas.microsoft.com/office/drawing/2014/main" id="{DC369800-6906-4A67-9376-2952B9B46D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29422" y="1886865"/>
            <a:ext cx="4537794" cy="3389223"/>
          </a:xfrm>
        </p:spPr>
      </p:pic>
    </p:spTree>
    <p:extLst>
      <p:ext uri="{BB962C8B-B14F-4D97-AF65-F5344CB8AC3E}">
        <p14:creationId xmlns:p14="http://schemas.microsoft.com/office/powerpoint/2010/main" val="16904457"/>
      </p:ext>
    </p:extLst>
  </p:cSld>
  <p:clrMapOvr>
    <a:masterClrMapping/>
  </p:clrMapOvr>
  <mc:AlternateContent xmlns:mc="http://schemas.openxmlformats.org/markup-compatibility/2006" xmlns:p14="http://schemas.microsoft.com/office/powerpoint/2010/main">
    <mc:Choice Requires="p14">
      <p:transition spd="slow" p14:dur="2000" advTm="46033"/>
    </mc:Choice>
    <mc:Fallback xmlns="">
      <p:transition spd="slow" advTm="460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p:txBody>
          <a:bodyPr>
            <a:normAutofit fontScale="92500" lnSpcReduction="20000"/>
          </a:bodyPr>
          <a:lstStyle/>
          <a:p>
            <a:pPr marL="0" indent="0">
              <a:buNone/>
            </a:pPr>
            <a:r>
              <a:rPr lang="da-DK" b="1" dirty="0"/>
              <a:t>7.1 </a:t>
            </a:r>
            <a:r>
              <a:rPr lang="en-US" dirty="0"/>
              <a:t>Explain the importance of the natural world in the roots of “Shinto.”</a:t>
            </a:r>
          </a:p>
          <a:p>
            <a:pPr marL="0" indent="0">
              <a:buNone/>
            </a:pPr>
            <a:r>
              <a:rPr lang="en-US" b="1" dirty="0"/>
              <a:t>7.2</a:t>
            </a:r>
            <a:r>
              <a:rPr lang="en-US" dirty="0"/>
              <a:t> Outline the elements of Confucianism and Buddhism that have been blended with Shinto.</a:t>
            </a:r>
          </a:p>
          <a:p>
            <a:pPr marL="0" indent="0">
              <a:buNone/>
            </a:pPr>
            <a:r>
              <a:rPr lang="en-US" b="1" dirty="0"/>
              <a:t>7.3</a:t>
            </a:r>
            <a:r>
              <a:rPr lang="en-US" dirty="0"/>
              <a:t> Discuss the reasons why Shinto has been so closely tied to Japanese nationalism.</a:t>
            </a:r>
          </a:p>
          <a:p>
            <a:pPr marL="0" indent="0">
              <a:buNone/>
            </a:pPr>
            <a:r>
              <a:rPr lang="en-US" b="1" dirty="0"/>
              <a:t>7.4</a:t>
            </a:r>
            <a:r>
              <a:rPr lang="en-US" dirty="0"/>
              <a:t> Define what is meant by “Sect Shinto” and give an example.</a:t>
            </a:r>
          </a:p>
          <a:p>
            <a:pPr marL="0" indent="0">
              <a:buNone/>
            </a:pPr>
            <a:r>
              <a:rPr lang="en-US" b="1" dirty="0"/>
              <a:t>7.5</a:t>
            </a:r>
            <a:r>
              <a:rPr lang="en-US" dirty="0"/>
              <a:t> Summarize the main aspects of contemporary Shinto.</a:t>
            </a:r>
          </a:p>
        </p:txBody>
      </p:sp>
    </p:spTree>
    <p:extLst>
      <p:ext uri="{BB962C8B-B14F-4D97-AF65-F5344CB8AC3E}">
        <p14:creationId xmlns:p14="http://schemas.microsoft.com/office/powerpoint/2010/main" val="2544906674"/>
      </p:ext>
    </p:extLst>
  </p:cSld>
  <p:clrMapOvr>
    <a:masterClrMapping/>
  </p:clrMapOvr>
  <mc:AlternateContent xmlns:mc="http://schemas.openxmlformats.org/markup-compatibility/2006" xmlns:p14="http://schemas.microsoft.com/office/powerpoint/2010/main">
    <mc:Choice Requires="p14">
      <p:transition spd="slow" p14:dur="2000" advTm="27944"/>
    </mc:Choice>
    <mc:Fallback xmlns="">
      <p:transition spd="slow" advTm="279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a:t>Political changes &amp; Shinto</a:t>
            </a:r>
          </a:p>
        </p:txBody>
      </p:sp>
      <p:sp>
        <p:nvSpPr>
          <p:cNvPr id="3" name="Content Placeholder 2"/>
          <p:cNvSpPr>
            <a:spLocks noGrp="1"/>
          </p:cNvSpPr>
          <p:nvPr>
            <p:ph idx="1"/>
          </p:nvPr>
        </p:nvSpPr>
        <p:spPr/>
        <p:txBody>
          <a:bodyPr>
            <a:normAutofit fontScale="92500" lnSpcReduction="20000"/>
          </a:bodyPr>
          <a:lstStyle/>
          <a:p>
            <a:r>
              <a:rPr lang="en-US" dirty="0"/>
              <a:t>During the Tokugawa period in Japan (1600–1868), thinkers made effort to define the “native” Japanese religion, as opposed to foreign incursions, by collating various texts, popular practices, and myths.</a:t>
            </a:r>
          </a:p>
          <a:p>
            <a:r>
              <a:rPr lang="en-US" dirty="0"/>
              <a:t>1868, the Meiji Restoration brought Emperor Meiji and an imperial state apparatus into power. To confront subjugation by Western colonial powers, the Meiji regime turned to conservatism and nationalism, with emphasis on worship of the emperor. </a:t>
            </a:r>
          </a:p>
        </p:txBody>
      </p:sp>
    </p:spTree>
    <p:extLst>
      <p:ext uri="{BB962C8B-B14F-4D97-AF65-F5344CB8AC3E}">
        <p14:creationId xmlns:p14="http://schemas.microsoft.com/office/powerpoint/2010/main" val="3543881308"/>
      </p:ext>
    </p:extLst>
  </p:cSld>
  <p:clrMapOvr>
    <a:masterClrMapping/>
  </p:clrMapOvr>
  <mc:AlternateContent xmlns:mc="http://schemas.openxmlformats.org/markup-compatibility/2006" xmlns:p14="http://schemas.microsoft.com/office/powerpoint/2010/main">
    <mc:Choice Requires="p14">
      <p:transition spd="slow" p14:dur="2000" advTm="159047"/>
    </mc:Choice>
    <mc:Fallback xmlns="">
      <p:transition spd="slow" advTm="15904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000" dirty="0"/>
              <a:t>Political changes &amp; Shinto</a:t>
            </a:r>
          </a:p>
        </p:txBody>
      </p:sp>
      <p:sp>
        <p:nvSpPr>
          <p:cNvPr id="3" name="Content Placeholder 2"/>
          <p:cNvSpPr>
            <a:spLocks noGrp="1"/>
          </p:cNvSpPr>
          <p:nvPr>
            <p:ph idx="1"/>
          </p:nvPr>
        </p:nvSpPr>
        <p:spPr/>
        <p:txBody>
          <a:bodyPr>
            <a:normAutofit/>
          </a:bodyPr>
          <a:lstStyle/>
          <a:p>
            <a:r>
              <a:rPr lang="en-US" dirty="0"/>
              <a:t>The extreme nationalism fostered by this trend, supported by religious veneration of the emperor, came to an end with World War II, with the victors forcing Japan to separate religion and politics.</a:t>
            </a:r>
          </a:p>
          <a:p>
            <a:r>
              <a:rPr lang="en-US" dirty="0"/>
              <a:t>Now the authorities who run the many shrines in Japan are again promoting the idea that Shinto is a religion unto itself, native to Japan.</a:t>
            </a:r>
          </a:p>
        </p:txBody>
      </p:sp>
    </p:spTree>
    <p:extLst>
      <p:ext uri="{BB962C8B-B14F-4D97-AF65-F5344CB8AC3E}">
        <p14:creationId xmlns:p14="http://schemas.microsoft.com/office/powerpoint/2010/main" val="695169088"/>
      </p:ext>
    </p:extLst>
  </p:cSld>
  <p:clrMapOvr>
    <a:masterClrMapping/>
  </p:clrMapOvr>
  <mc:AlternateContent xmlns:mc="http://schemas.openxmlformats.org/markup-compatibility/2006" xmlns:p14="http://schemas.microsoft.com/office/powerpoint/2010/main">
    <mc:Choice Requires="p14">
      <p:transition spd="slow" p14:dur="2000" advTm="80840"/>
    </mc:Choice>
    <mc:Fallback xmlns="">
      <p:transition spd="slow" advTm="8084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Kinship with nature</a:t>
            </a:r>
          </a:p>
        </p:txBody>
      </p:sp>
      <p:sp>
        <p:nvSpPr>
          <p:cNvPr id="3" name="Content Placeholder 2"/>
          <p:cNvSpPr>
            <a:spLocks noGrp="1"/>
          </p:cNvSpPr>
          <p:nvPr>
            <p:ph sz="half" idx="1"/>
          </p:nvPr>
        </p:nvSpPr>
        <p:spPr/>
        <p:txBody>
          <a:bodyPr>
            <a:normAutofit fontScale="92500" lnSpcReduction="10000"/>
          </a:bodyPr>
          <a:lstStyle/>
          <a:p>
            <a:r>
              <a:rPr lang="en-US" dirty="0"/>
              <a:t>Environment is embodiment of the divine</a:t>
            </a:r>
          </a:p>
          <a:p>
            <a:r>
              <a:rPr lang="en-US" dirty="0"/>
              <a:t>Life organized around honoring natural world</a:t>
            </a:r>
          </a:p>
          <a:p>
            <a:r>
              <a:rPr lang="en-US" dirty="0"/>
              <a:t>Honoring sun, moon, and lightning in rice cultivation</a:t>
            </a:r>
          </a:p>
          <a:p>
            <a:r>
              <a:rPr lang="en-US" dirty="0"/>
              <a:t>Mount Fuji: embodiment of divine creation</a:t>
            </a:r>
          </a:p>
          <a:p>
            <a:r>
              <a:rPr lang="en-US" dirty="0"/>
              <a:t>Threat of industrialization and urbanization</a:t>
            </a:r>
          </a:p>
        </p:txBody>
      </p:sp>
      <p:pic>
        <p:nvPicPr>
          <p:cNvPr id="6" name="Content Placeholder 5" descr="A picture of Mount Fuji in Japan containing sky, outdoor, mountain&#10;&#10;Description automatically generated">
            <a:extLst>
              <a:ext uri="{FF2B5EF4-FFF2-40B4-BE49-F238E27FC236}">
                <a16:creationId xmlns:a16="http://schemas.microsoft.com/office/drawing/2014/main" id="{A7B9BD8C-A6B6-4DBB-BEF8-07477C838E0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518296"/>
            <a:ext cx="4038600" cy="2689770"/>
          </a:xfrm>
        </p:spPr>
      </p:pic>
    </p:spTree>
    <p:extLst>
      <p:ext uri="{BB962C8B-B14F-4D97-AF65-F5344CB8AC3E}">
        <p14:creationId xmlns:p14="http://schemas.microsoft.com/office/powerpoint/2010/main" val="1733313975"/>
      </p:ext>
    </p:extLst>
  </p:cSld>
  <p:clrMapOvr>
    <a:masterClrMapping/>
  </p:clrMapOvr>
  <mc:AlternateContent xmlns:mc="http://schemas.openxmlformats.org/markup-compatibility/2006" xmlns:p14="http://schemas.microsoft.com/office/powerpoint/2010/main">
    <mc:Choice Requires="p14">
      <p:transition spd="slow" p14:dur="2000" advTm="86553"/>
    </mc:Choice>
    <mc:Fallback xmlns="">
      <p:transition spd="slow" advTm="8655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a:t>Relationships with kami</a:t>
            </a:r>
          </a:p>
        </p:txBody>
      </p:sp>
      <p:sp>
        <p:nvSpPr>
          <p:cNvPr id="3" name="Content Placeholder 2"/>
          <p:cNvSpPr>
            <a:spLocks noGrp="1"/>
          </p:cNvSpPr>
          <p:nvPr>
            <p:ph idx="1"/>
          </p:nvPr>
        </p:nvSpPr>
        <p:spPr/>
        <p:txBody>
          <a:bodyPr>
            <a:normAutofit/>
          </a:bodyPr>
          <a:lstStyle/>
          <a:p>
            <a:r>
              <a:rPr lang="en-US" b="1" dirty="0"/>
              <a:t>kami:</a:t>
            </a:r>
            <a:r>
              <a:rPr lang="en-US" dirty="0"/>
              <a:t> spirits perceived in the natural world</a:t>
            </a:r>
          </a:p>
          <a:p>
            <a:pPr lvl="1"/>
            <a:r>
              <a:rPr lang="en-US" dirty="0"/>
              <a:t>Translations of “god” or “spirit” not exact</a:t>
            </a:r>
          </a:p>
          <a:p>
            <a:pPr lvl="1"/>
            <a:r>
              <a:rPr lang="en-US" dirty="0"/>
              <a:t>“Kami” both singular and plural</a:t>
            </a:r>
          </a:p>
          <a:p>
            <a:pPr lvl="1"/>
            <a:r>
              <a:rPr lang="en-US" dirty="0"/>
              <a:t>A single essence manifesting in many places</a:t>
            </a:r>
          </a:p>
          <a:p>
            <a:pPr lvl="1"/>
            <a:r>
              <a:rPr lang="en-US" dirty="0"/>
              <a:t>Refers to a quality</a:t>
            </a:r>
          </a:p>
          <a:p>
            <a:pPr lvl="1"/>
            <a:r>
              <a:rPr lang="en-US" dirty="0"/>
              <a:t>“that which is above”</a:t>
            </a:r>
          </a:p>
          <a:p>
            <a:pPr lvl="1"/>
            <a:r>
              <a:rPr lang="en-US" dirty="0"/>
              <a:t>Invokes wonder and awe</a:t>
            </a:r>
          </a:p>
        </p:txBody>
      </p:sp>
    </p:spTree>
    <p:extLst>
      <p:ext uri="{BB962C8B-B14F-4D97-AF65-F5344CB8AC3E}">
        <p14:creationId xmlns:p14="http://schemas.microsoft.com/office/powerpoint/2010/main" val="2663435618"/>
      </p:ext>
    </p:extLst>
  </p:cSld>
  <p:clrMapOvr>
    <a:masterClrMapping/>
  </p:clrMapOvr>
  <mc:AlternateContent xmlns:mc="http://schemas.openxmlformats.org/markup-compatibility/2006" xmlns:p14="http://schemas.microsoft.com/office/powerpoint/2010/main">
    <mc:Choice Requires="p14">
      <p:transition spd="slow" p14:dur="2000" advTm="51153"/>
    </mc:Choice>
    <mc:Fallback xmlns="">
      <p:transition spd="slow" advTm="5115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a:t>Relationships with kami</a:t>
            </a:r>
          </a:p>
        </p:txBody>
      </p:sp>
      <p:sp>
        <p:nvSpPr>
          <p:cNvPr id="3" name="Content Placeholder 2"/>
          <p:cNvSpPr>
            <a:spLocks noGrp="1"/>
          </p:cNvSpPr>
          <p:nvPr>
            <p:ph idx="1"/>
          </p:nvPr>
        </p:nvSpPr>
        <p:spPr/>
        <p:txBody>
          <a:bodyPr>
            <a:normAutofit lnSpcReduction="10000"/>
          </a:bodyPr>
          <a:lstStyle/>
          <a:p>
            <a:r>
              <a:rPr lang="en-US" b="1" dirty="0"/>
              <a:t>kami:</a:t>
            </a:r>
            <a:r>
              <a:rPr lang="en-US" dirty="0"/>
              <a:t> spirits perceived in the natural world</a:t>
            </a:r>
          </a:p>
          <a:p>
            <a:pPr lvl="1"/>
            <a:r>
              <a:rPr lang="en-US" dirty="0"/>
              <a:t>Harmonize heaven and earth and guides the solar system and the cosmos. </a:t>
            </a:r>
          </a:p>
          <a:p>
            <a:pPr lvl="1"/>
            <a:r>
              <a:rPr lang="en-US" dirty="0"/>
              <a:t>Tend to reside in beautiful or powerful places, such as mountains, certain trees, unusual rocks, waterfalls, whirlpools, and animals</a:t>
            </a:r>
          </a:p>
          <a:p>
            <a:pPr lvl="1"/>
            <a:r>
              <a:rPr lang="en-US" dirty="0"/>
              <a:t>Manifest as wind, rain, and fearsome forces such as thunder, lightning, tsunamis, and earthquakes</a:t>
            </a:r>
          </a:p>
          <a:p>
            <a:pPr lvl="1"/>
            <a:r>
              <a:rPr lang="en-US" dirty="0"/>
              <a:t>Kami also appear in abstract forms, such as the creativity of growth and reproduction</a:t>
            </a:r>
          </a:p>
        </p:txBody>
      </p:sp>
    </p:spTree>
    <p:extLst>
      <p:ext uri="{BB962C8B-B14F-4D97-AF65-F5344CB8AC3E}">
        <p14:creationId xmlns:p14="http://schemas.microsoft.com/office/powerpoint/2010/main" val="1191314779"/>
      </p:ext>
    </p:extLst>
  </p:cSld>
  <p:clrMapOvr>
    <a:masterClrMapping/>
  </p:clrMapOvr>
  <mc:AlternateContent xmlns:mc="http://schemas.openxmlformats.org/markup-compatibility/2006" xmlns:p14="http://schemas.microsoft.com/office/powerpoint/2010/main">
    <mc:Choice Requires="p14">
      <p:transition spd="slow" p14:dur="2000" advTm="55641"/>
    </mc:Choice>
    <mc:Fallback xmlns="">
      <p:transition spd="slow" advTm="5564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a:t>Relationships with kami</a:t>
            </a:r>
          </a:p>
        </p:txBody>
      </p:sp>
      <p:sp>
        <p:nvSpPr>
          <p:cNvPr id="3" name="Content Placeholder 2"/>
          <p:cNvSpPr>
            <a:spLocks noGrp="1"/>
          </p:cNvSpPr>
          <p:nvPr>
            <p:ph idx="1"/>
          </p:nvPr>
        </p:nvSpPr>
        <p:spPr/>
        <p:txBody>
          <a:bodyPr>
            <a:normAutofit fontScale="92500" lnSpcReduction="10000"/>
          </a:bodyPr>
          <a:lstStyle/>
          <a:p>
            <a:r>
              <a:rPr lang="en-US" b="1" dirty="0"/>
              <a:t>Kami</a:t>
            </a:r>
          </a:p>
          <a:p>
            <a:pPr lvl="1"/>
            <a:r>
              <a:rPr lang="en-US" dirty="0"/>
              <a:t>Worship like other indigenous religious ways in other parts of the world</a:t>
            </a:r>
          </a:p>
          <a:p>
            <a:r>
              <a:rPr lang="en-US" i="1" dirty="0" err="1"/>
              <a:t>Kojiki</a:t>
            </a:r>
            <a:r>
              <a:rPr lang="en-US" i="1" dirty="0"/>
              <a:t> </a:t>
            </a:r>
            <a:r>
              <a:rPr lang="en-US" dirty="0"/>
              <a:t>and </a:t>
            </a:r>
            <a:r>
              <a:rPr lang="en-US" i="1" dirty="0"/>
              <a:t>Nihongi </a:t>
            </a:r>
          </a:p>
          <a:p>
            <a:pPr lvl="1"/>
            <a:r>
              <a:rPr lang="en-US" dirty="0" err="1"/>
              <a:t>Amatsu</a:t>
            </a:r>
            <a:r>
              <a:rPr lang="en-US" dirty="0"/>
              <a:t> (heavenly) kami organized material world</a:t>
            </a:r>
          </a:p>
          <a:p>
            <a:pPr lvl="1"/>
            <a:r>
              <a:rPr lang="en-US" dirty="0"/>
              <a:t>Stirred the ocean to create Japanese islands</a:t>
            </a:r>
          </a:p>
          <a:p>
            <a:pPr lvl="1"/>
            <a:r>
              <a:rPr lang="en-US" dirty="0"/>
              <a:t>Created </a:t>
            </a:r>
            <a:r>
              <a:rPr lang="en-US" dirty="0" err="1"/>
              <a:t>Amaterasu</a:t>
            </a:r>
            <a:r>
              <a:rPr lang="en-US" dirty="0"/>
              <a:t> (the one who illuminates the sky), the goddess of the sun</a:t>
            </a:r>
          </a:p>
          <a:p>
            <a:r>
              <a:rPr lang="en-US" b="1" i="1" dirty="0" err="1"/>
              <a:t>kannagara</a:t>
            </a:r>
            <a:r>
              <a:rPr lang="en-US" b="1" dirty="0"/>
              <a:t>: </a:t>
            </a:r>
            <a:r>
              <a:rPr lang="en-US" dirty="0"/>
              <a:t>the way of nature of the kami, another name for Shinto</a:t>
            </a:r>
            <a:endParaRPr lang="en-US" i="1" dirty="0"/>
          </a:p>
        </p:txBody>
      </p:sp>
    </p:spTree>
    <p:extLst>
      <p:ext uri="{BB962C8B-B14F-4D97-AF65-F5344CB8AC3E}">
        <p14:creationId xmlns:p14="http://schemas.microsoft.com/office/powerpoint/2010/main" val="2762719964"/>
      </p:ext>
    </p:extLst>
  </p:cSld>
  <p:clrMapOvr>
    <a:masterClrMapping/>
  </p:clrMapOvr>
  <mc:AlternateContent xmlns:mc="http://schemas.openxmlformats.org/markup-compatibility/2006" xmlns:p14="http://schemas.microsoft.com/office/powerpoint/2010/main">
    <mc:Choice Requires="p14">
      <p:transition spd="slow" p14:dur="2000" advTm="101414"/>
    </mc:Choice>
    <mc:Fallback xmlns="">
      <p:transition spd="slow" advTm="10141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a:t>Relationships with kami</a:t>
            </a:r>
          </a:p>
        </p:txBody>
      </p:sp>
      <p:sp>
        <p:nvSpPr>
          <p:cNvPr id="3" name="Content Placeholder 2"/>
          <p:cNvSpPr>
            <a:spLocks noGrp="1"/>
          </p:cNvSpPr>
          <p:nvPr>
            <p:ph idx="1"/>
          </p:nvPr>
        </p:nvSpPr>
        <p:spPr/>
        <p:txBody>
          <a:bodyPr>
            <a:normAutofit fontScale="70000" lnSpcReduction="20000"/>
          </a:bodyPr>
          <a:lstStyle/>
          <a:p>
            <a:r>
              <a:rPr lang="en-US" dirty="0"/>
              <a:t>Natural Religion is the spontaneous awareness of the Divine that can be found in any culture. … The Spirit of Great Nature may be a flower, may be the beauty of the mountains, the pure snow, the soft rains or the gentle breeze. </a:t>
            </a:r>
            <a:r>
              <a:rPr lang="en-US" dirty="0" err="1"/>
              <a:t>Kannagara</a:t>
            </a:r>
            <a:r>
              <a:rPr lang="en-US" dirty="0"/>
              <a:t> means being in communion with these forms of beauty and so with the highest level of experiences of life. </a:t>
            </a:r>
          </a:p>
          <a:p>
            <a:r>
              <a:rPr lang="en-US" dirty="0"/>
              <a:t>When people respond to the silent and provocative beauty of the natural order, they are aware of </a:t>
            </a:r>
            <a:r>
              <a:rPr lang="en-US" dirty="0" err="1"/>
              <a:t>kannagara</a:t>
            </a:r>
            <a:r>
              <a:rPr lang="en-US" dirty="0"/>
              <a:t>. When they respond in life in a similar way, by following ways “according to the kami,” they are expressing </a:t>
            </a:r>
            <a:r>
              <a:rPr lang="en-US" dirty="0" err="1"/>
              <a:t>kannagara</a:t>
            </a:r>
            <a:r>
              <a:rPr lang="en-US" dirty="0"/>
              <a:t> in their lives. They are living according to the natural flow of the universe and will benefit and develop by so doing.</a:t>
            </a:r>
          </a:p>
          <a:p>
            <a:r>
              <a:rPr lang="en-US" dirty="0" err="1"/>
              <a:t>Yukitaka</a:t>
            </a:r>
            <a:r>
              <a:rPr lang="en-US" dirty="0"/>
              <a:t> Yamamoto, ninety-sixth Chief Priest of the Tsubaki Grand Shrine</a:t>
            </a:r>
          </a:p>
        </p:txBody>
      </p:sp>
    </p:spTree>
    <p:extLst>
      <p:ext uri="{BB962C8B-B14F-4D97-AF65-F5344CB8AC3E}">
        <p14:creationId xmlns:p14="http://schemas.microsoft.com/office/powerpoint/2010/main" val="3194320805"/>
      </p:ext>
    </p:extLst>
  </p:cSld>
  <p:clrMapOvr>
    <a:masterClrMapping/>
  </p:clrMapOvr>
  <mc:AlternateContent xmlns:mc="http://schemas.openxmlformats.org/markup-compatibility/2006" xmlns:p14="http://schemas.microsoft.com/office/powerpoint/2010/main">
    <mc:Choice Requires="p14">
      <p:transition spd="slow" p14:dur="2000" advTm="68352"/>
    </mc:Choice>
    <mc:Fallback xmlns="">
      <p:transition spd="slow" advTm="6835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Shrines</a:t>
            </a:r>
          </a:p>
        </p:txBody>
      </p:sp>
      <p:sp>
        <p:nvSpPr>
          <p:cNvPr id="3" name="Content Placeholder 2"/>
          <p:cNvSpPr>
            <a:spLocks noGrp="1"/>
          </p:cNvSpPr>
          <p:nvPr>
            <p:ph idx="1"/>
          </p:nvPr>
        </p:nvSpPr>
        <p:spPr/>
        <p:txBody>
          <a:bodyPr>
            <a:normAutofit fontScale="77500" lnSpcReduction="20000"/>
          </a:bodyPr>
          <a:lstStyle/>
          <a:p>
            <a:r>
              <a:rPr lang="en-US" sz="3300" dirty="0"/>
              <a:t>No shrines in early Shinto</a:t>
            </a:r>
          </a:p>
          <a:p>
            <a:r>
              <a:rPr lang="en-US" sz="3300" dirty="0"/>
              <a:t>Buddhist influences in 6th century CE led to shrines</a:t>
            </a:r>
          </a:p>
          <a:p>
            <a:r>
              <a:rPr lang="en-US" sz="3300" dirty="0"/>
              <a:t>&gt;100,000 shrines in Japan</a:t>
            </a:r>
          </a:p>
          <a:p>
            <a:r>
              <a:rPr lang="en-US" sz="3300" dirty="0"/>
              <a:t>Small as beehives or elaborate temple complexes covering thousands of acres</a:t>
            </a:r>
          </a:p>
          <a:p>
            <a:r>
              <a:rPr lang="en-US" sz="3300" dirty="0"/>
              <a:t>Some honor kami protecting the local area</a:t>
            </a:r>
          </a:p>
          <a:p>
            <a:r>
              <a:rPr lang="en-US" sz="3300" dirty="0"/>
              <a:t>Others honor kami with special responsibilities, such as healing or protecting crops from insects</a:t>
            </a:r>
          </a:p>
          <a:p>
            <a:r>
              <a:rPr lang="en-US" sz="3300" dirty="0"/>
              <a:t>Local shrines are situated on sites thought to have been chosen by the kami for their sacred atmosphere. </a:t>
            </a:r>
          </a:p>
          <a:p>
            <a:r>
              <a:rPr lang="en-US" sz="3300" dirty="0"/>
              <a:t>At one time, every community had its own guardian kami.</a:t>
            </a:r>
            <a:endParaRPr lang="en-US" dirty="0"/>
          </a:p>
          <a:p>
            <a:pPr lvl="1"/>
            <a:endParaRPr lang="en-US" dirty="0"/>
          </a:p>
        </p:txBody>
      </p:sp>
    </p:spTree>
    <p:extLst>
      <p:ext uri="{BB962C8B-B14F-4D97-AF65-F5344CB8AC3E}">
        <p14:creationId xmlns:p14="http://schemas.microsoft.com/office/powerpoint/2010/main" val="151438812"/>
      </p:ext>
    </p:extLst>
  </p:cSld>
  <p:clrMapOvr>
    <a:masterClrMapping/>
  </p:clrMapOvr>
  <mc:AlternateContent xmlns:mc="http://schemas.openxmlformats.org/markup-compatibility/2006" xmlns:p14="http://schemas.microsoft.com/office/powerpoint/2010/main">
    <mc:Choice Requires="p14">
      <p:transition spd="slow" p14:dur="2000" advTm="74780"/>
    </mc:Choice>
    <mc:Fallback xmlns="">
      <p:transition spd="slow" advTm="7478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Inari</a:t>
            </a:r>
          </a:p>
        </p:txBody>
      </p:sp>
      <p:sp>
        <p:nvSpPr>
          <p:cNvPr id="3" name="Content Placeholder 2"/>
          <p:cNvSpPr>
            <a:spLocks noGrp="1"/>
          </p:cNvSpPr>
          <p:nvPr>
            <p:ph sz="half" idx="1"/>
          </p:nvPr>
        </p:nvSpPr>
        <p:spPr/>
        <p:txBody>
          <a:bodyPr>
            <a:normAutofit fontScale="92500" lnSpcReduction="10000"/>
          </a:bodyPr>
          <a:lstStyle/>
          <a:p>
            <a:r>
              <a:rPr lang="en-US" sz="3300" dirty="0"/>
              <a:t>Inari</a:t>
            </a:r>
          </a:p>
          <a:p>
            <a:pPr lvl="1"/>
            <a:r>
              <a:rPr lang="en-US" sz="2900" dirty="0"/>
              <a:t>Greatest number of shrines</a:t>
            </a:r>
          </a:p>
          <a:p>
            <a:pPr lvl="1"/>
            <a:r>
              <a:rPr lang="en-US" sz="2900" dirty="0"/>
              <a:t>The kami of rice</a:t>
            </a:r>
          </a:p>
          <a:p>
            <a:pPr lvl="1"/>
            <a:r>
              <a:rPr lang="en-US" sz="2900" dirty="0"/>
              <a:t>Fox messengers</a:t>
            </a:r>
          </a:p>
          <a:p>
            <a:pPr lvl="1"/>
            <a:r>
              <a:rPr lang="en-US" sz="2900" dirty="0"/>
              <a:t>Associated with good harvests but are now frequented by people seeking success in business of any sort</a:t>
            </a:r>
          </a:p>
          <a:p>
            <a:pPr lvl="1"/>
            <a:endParaRPr lang="en-US" dirty="0"/>
          </a:p>
          <a:p>
            <a:pPr lvl="1"/>
            <a:endParaRPr lang="en-US" dirty="0"/>
          </a:p>
        </p:txBody>
      </p:sp>
      <p:pic>
        <p:nvPicPr>
          <p:cNvPr id="6" name="Content Placeholder 5" descr="Gates of a shrine &#10;Inari has the great number of shrines">
            <a:extLst>
              <a:ext uri="{FF2B5EF4-FFF2-40B4-BE49-F238E27FC236}">
                <a16:creationId xmlns:a16="http://schemas.microsoft.com/office/drawing/2014/main" id="{7A4692D3-C77A-4474-B272-6AD99019CA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51731" y="1600200"/>
            <a:ext cx="3231537" cy="4525963"/>
          </a:xfrm>
        </p:spPr>
      </p:pic>
    </p:spTree>
    <p:extLst>
      <p:ext uri="{BB962C8B-B14F-4D97-AF65-F5344CB8AC3E}">
        <p14:creationId xmlns:p14="http://schemas.microsoft.com/office/powerpoint/2010/main" val="3292700299"/>
      </p:ext>
    </p:extLst>
  </p:cSld>
  <p:clrMapOvr>
    <a:masterClrMapping/>
  </p:clrMapOvr>
  <mc:AlternateContent xmlns:mc="http://schemas.openxmlformats.org/markup-compatibility/2006" xmlns:p14="http://schemas.microsoft.com/office/powerpoint/2010/main">
    <mc:Choice Requires="p14">
      <p:transition spd="slow" p14:dur="2000" advTm="47635"/>
    </mc:Choice>
    <mc:Fallback xmlns="">
      <p:transition spd="slow" advTm="4763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Inari</a:t>
            </a:r>
          </a:p>
        </p:txBody>
      </p:sp>
      <p:sp>
        <p:nvSpPr>
          <p:cNvPr id="3" name="Content Placeholder 2"/>
          <p:cNvSpPr>
            <a:spLocks noGrp="1"/>
          </p:cNvSpPr>
          <p:nvPr>
            <p:ph sz="half" idx="1"/>
          </p:nvPr>
        </p:nvSpPr>
        <p:spPr/>
        <p:txBody>
          <a:bodyPr>
            <a:normAutofit/>
          </a:bodyPr>
          <a:lstStyle/>
          <a:p>
            <a:pPr marL="457200" lvl="1" indent="0">
              <a:buNone/>
            </a:pPr>
            <a:endParaRPr lang="en-US" dirty="0"/>
          </a:p>
          <a:p>
            <a:pPr lvl="1"/>
            <a:endParaRPr lang="en-US" dirty="0"/>
          </a:p>
        </p:txBody>
      </p:sp>
      <p:pic>
        <p:nvPicPr>
          <p:cNvPr id="8" name="Content Placeholder 7" descr="A picture containing text, book&#10;&#10;Description automatically generated">
            <a:extLst>
              <a:ext uri="{FF2B5EF4-FFF2-40B4-BE49-F238E27FC236}">
                <a16:creationId xmlns:a16="http://schemas.microsoft.com/office/drawing/2014/main" id="{D735AED1-8B43-4DE1-822B-6350A1812B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78598" y="1600200"/>
            <a:ext cx="3177803" cy="4525963"/>
          </a:xfrm>
        </p:spPr>
      </p:pic>
      <p:pic>
        <p:nvPicPr>
          <p:cNvPr id="10" name="Picture 9" descr="Two ">
            <a:extLst>
              <a:ext uri="{FF2B5EF4-FFF2-40B4-BE49-F238E27FC236}">
                <a16:creationId xmlns:a16="http://schemas.microsoft.com/office/drawing/2014/main" id="{6DB92E0A-45F1-4B00-8066-8FD959B5F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823" y="1600199"/>
            <a:ext cx="3197509" cy="4525963"/>
          </a:xfrm>
          <a:prstGeom prst="rect">
            <a:avLst/>
          </a:prstGeom>
        </p:spPr>
      </p:pic>
    </p:spTree>
    <p:extLst>
      <p:ext uri="{BB962C8B-B14F-4D97-AF65-F5344CB8AC3E}">
        <p14:creationId xmlns:p14="http://schemas.microsoft.com/office/powerpoint/2010/main" val="1353264437"/>
      </p:ext>
    </p:extLst>
  </p:cSld>
  <p:clrMapOvr>
    <a:masterClrMapping/>
  </p:clrMapOvr>
  <mc:AlternateContent xmlns:mc="http://schemas.openxmlformats.org/markup-compatibility/2006" xmlns:p14="http://schemas.microsoft.com/office/powerpoint/2010/main">
    <mc:Choice Requires="p14">
      <p:transition spd="slow" p14:dur="2000" advTm="19675"/>
    </mc:Choice>
    <mc:Fallback xmlns="">
      <p:transition spd="slow" advTm="1967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pPr marL="0" indent="0">
              <a:buNone/>
            </a:pPr>
            <a:r>
              <a:rPr lang="en-US" dirty="0"/>
              <a:t>“People come to shrines because these are sacred places from ancient times where people have come to pray. And other people want to go where people are gathered.”</a:t>
            </a:r>
          </a:p>
          <a:p>
            <a:pPr marL="0" indent="0" algn="r">
              <a:buNone/>
            </a:pPr>
            <a:r>
              <a:rPr lang="en-US" dirty="0"/>
              <a:t>Hitoshi Iwasaki </a:t>
            </a:r>
          </a:p>
        </p:txBody>
      </p:sp>
    </p:spTree>
    <p:extLst>
      <p:ext uri="{BB962C8B-B14F-4D97-AF65-F5344CB8AC3E}">
        <p14:creationId xmlns:p14="http://schemas.microsoft.com/office/powerpoint/2010/main" val="563386946"/>
      </p:ext>
    </p:extLst>
  </p:cSld>
  <p:clrMapOvr>
    <a:masterClrMapping/>
  </p:clrMapOvr>
  <mc:AlternateContent xmlns:mc="http://schemas.openxmlformats.org/markup-compatibility/2006" xmlns:p14="http://schemas.microsoft.com/office/powerpoint/2010/main">
    <mc:Choice Requires="p14">
      <p:transition spd="slow" p14:dur="2000" advTm="40287"/>
    </mc:Choice>
    <mc:Fallback xmlns="">
      <p:transition spd="slow" advTm="4028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Hachiman - Kami of War</a:t>
            </a:r>
          </a:p>
        </p:txBody>
      </p:sp>
      <p:sp>
        <p:nvSpPr>
          <p:cNvPr id="3" name="Content Placeholder 2"/>
          <p:cNvSpPr>
            <a:spLocks noGrp="1"/>
          </p:cNvSpPr>
          <p:nvPr>
            <p:ph sz="half" idx="1"/>
          </p:nvPr>
        </p:nvSpPr>
        <p:spPr/>
        <p:txBody>
          <a:bodyPr>
            <a:normAutofit/>
          </a:bodyPr>
          <a:lstStyle/>
          <a:p>
            <a:endParaRPr lang="en-US" dirty="0"/>
          </a:p>
          <a:p>
            <a:pPr lvl="1"/>
            <a:endParaRPr lang="en-US" dirty="0"/>
          </a:p>
        </p:txBody>
      </p:sp>
      <p:pic>
        <p:nvPicPr>
          <p:cNvPr id="6" name="Content Placeholder 5" descr="Text&#10;&#10;Description automatically generated with low confidence">
            <a:extLst>
              <a:ext uri="{FF2B5EF4-FFF2-40B4-BE49-F238E27FC236}">
                <a16:creationId xmlns:a16="http://schemas.microsoft.com/office/drawing/2014/main" id="{885EED52-B0B6-4CCB-9E5A-827DD22BBF5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04285" y="1600200"/>
            <a:ext cx="2326429" cy="4525963"/>
          </a:xfrm>
        </p:spPr>
      </p:pic>
      <p:pic>
        <p:nvPicPr>
          <p:cNvPr id="8" name="Picture 7" descr="On the right is a sculpture of Hachiman - Kami of War &#10;On the left is a painting of Hachiman Kami of war">
            <a:extLst>
              <a:ext uri="{FF2B5EF4-FFF2-40B4-BE49-F238E27FC236}">
                <a16:creationId xmlns:a16="http://schemas.microsoft.com/office/drawing/2014/main" id="{68C25A42-743F-4658-A2CB-AC61683AB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2133600"/>
            <a:ext cx="5145367" cy="3419071"/>
          </a:xfrm>
          <a:prstGeom prst="rect">
            <a:avLst/>
          </a:prstGeom>
        </p:spPr>
      </p:pic>
    </p:spTree>
    <p:extLst>
      <p:ext uri="{BB962C8B-B14F-4D97-AF65-F5344CB8AC3E}">
        <p14:creationId xmlns:p14="http://schemas.microsoft.com/office/powerpoint/2010/main" val="3838291000"/>
      </p:ext>
    </p:extLst>
  </p:cSld>
  <p:clrMapOvr>
    <a:masterClrMapping/>
  </p:clrMapOvr>
  <mc:AlternateContent xmlns:mc="http://schemas.openxmlformats.org/markup-compatibility/2006" xmlns:p14="http://schemas.microsoft.com/office/powerpoint/2010/main">
    <mc:Choice Requires="p14">
      <p:transition spd="slow" p14:dur="2000" advTm="33888"/>
    </mc:Choice>
    <mc:Fallback xmlns="">
      <p:transition spd="slow" advTm="3388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Ise Shrine</a:t>
            </a:r>
          </a:p>
        </p:txBody>
      </p:sp>
      <p:sp>
        <p:nvSpPr>
          <p:cNvPr id="3" name="Content Placeholder 2"/>
          <p:cNvSpPr>
            <a:spLocks noGrp="1"/>
          </p:cNvSpPr>
          <p:nvPr>
            <p:ph sz="half" idx="1"/>
          </p:nvPr>
        </p:nvSpPr>
        <p:spPr/>
        <p:txBody>
          <a:bodyPr>
            <a:normAutofit lnSpcReduction="10000"/>
          </a:bodyPr>
          <a:lstStyle/>
          <a:p>
            <a:r>
              <a:rPr lang="en-US" dirty="0"/>
              <a:t>Complex with more than 100 shrines</a:t>
            </a:r>
          </a:p>
          <a:p>
            <a:r>
              <a:rPr lang="en-US" dirty="0"/>
              <a:t>Constructed in 690 CE</a:t>
            </a:r>
          </a:p>
          <a:p>
            <a:r>
              <a:rPr lang="en-US" dirty="0"/>
              <a:t>Main shrine to </a:t>
            </a:r>
            <a:r>
              <a:rPr lang="en-US" dirty="0" err="1"/>
              <a:t>Amaterasu</a:t>
            </a:r>
            <a:r>
              <a:rPr lang="en-US" dirty="0"/>
              <a:t>; contains the Sacred Mirror</a:t>
            </a:r>
          </a:p>
          <a:p>
            <a:r>
              <a:rPr lang="en-US" dirty="0"/>
              <a:t>Imperial family responsible for administration and rituals</a:t>
            </a:r>
          </a:p>
          <a:p>
            <a:pPr lvl="1"/>
            <a:endParaRPr lang="en-US" dirty="0"/>
          </a:p>
          <a:p>
            <a:pPr lvl="1"/>
            <a:endParaRPr lang="en-US" dirty="0"/>
          </a:p>
        </p:txBody>
      </p:sp>
      <p:pic>
        <p:nvPicPr>
          <p:cNvPr id="6" name="Content Placeholder 5" descr="Ise Shrine is the main shrine to Amaterasu">
            <a:extLst>
              <a:ext uri="{FF2B5EF4-FFF2-40B4-BE49-F238E27FC236}">
                <a16:creationId xmlns:a16="http://schemas.microsoft.com/office/drawing/2014/main" id="{7001E467-05F0-4414-A020-C1738FD0655A}"/>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114800" y="2133600"/>
            <a:ext cx="4901307" cy="3281039"/>
          </a:xfrm>
        </p:spPr>
      </p:pic>
    </p:spTree>
    <p:extLst>
      <p:ext uri="{BB962C8B-B14F-4D97-AF65-F5344CB8AC3E}">
        <p14:creationId xmlns:p14="http://schemas.microsoft.com/office/powerpoint/2010/main" val="2413495016"/>
      </p:ext>
    </p:extLst>
  </p:cSld>
  <p:clrMapOvr>
    <a:masterClrMapping/>
  </p:clrMapOvr>
  <mc:AlternateContent xmlns:mc="http://schemas.openxmlformats.org/markup-compatibility/2006" xmlns:p14="http://schemas.microsoft.com/office/powerpoint/2010/main">
    <mc:Choice Requires="p14">
      <p:transition spd="slow" p14:dur="2000" advTm="49818"/>
    </mc:Choice>
    <mc:Fallback xmlns="">
      <p:transition spd="slow" advTm="4981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Tenjin</a:t>
            </a:r>
          </a:p>
        </p:txBody>
      </p:sp>
      <p:sp>
        <p:nvSpPr>
          <p:cNvPr id="3" name="Content Placeholder 2"/>
          <p:cNvSpPr>
            <a:spLocks noGrp="1"/>
          </p:cNvSpPr>
          <p:nvPr>
            <p:ph sz="half" idx="1"/>
          </p:nvPr>
        </p:nvSpPr>
        <p:spPr/>
        <p:txBody>
          <a:bodyPr>
            <a:normAutofit fontScale="92500" lnSpcReduction="20000"/>
          </a:bodyPr>
          <a:lstStyle/>
          <a:p>
            <a:r>
              <a:rPr lang="en-US" dirty="0"/>
              <a:t>Shrines dedicated to the kami of a 9</a:t>
            </a:r>
            <a:r>
              <a:rPr lang="en-US" baseline="30000" dirty="0"/>
              <a:t>th</a:t>
            </a:r>
            <a:r>
              <a:rPr lang="en-US" dirty="0"/>
              <a:t> century CE scholar</a:t>
            </a:r>
          </a:p>
          <a:p>
            <a:r>
              <a:rPr lang="en-US" dirty="0"/>
              <a:t>Raijin or thunder god</a:t>
            </a:r>
          </a:p>
          <a:p>
            <a:r>
              <a:rPr lang="en-US" dirty="0"/>
              <a:t>Deity of poetry, scholarship, and letters</a:t>
            </a:r>
          </a:p>
          <a:p>
            <a:r>
              <a:rPr lang="en-US" dirty="0"/>
              <a:t>Popular among students getting ready for exams</a:t>
            </a:r>
          </a:p>
          <a:p>
            <a:r>
              <a:rPr lang="en-US" dirty="0"/>
              <a:t>Shinto-Buddhist rite which hasn’t been held since 1467 to appease him because of Covid</a:t>
            </a:r>
          </a:p>
          <a:p>
            <a:pPr lvl="1"/>
            <a:endParaRPr lang="en-US" dirty="0"/>
          </a:p>
        </p:txBody>
      </p:sp>
      <p:pic>
        <p:nvPicPr>
          <p:cNvPr id="8" name="Content Placeholder 7" descr="A person in a garment&#10;&#10;Description automatically generated with low confidence">
            <a:extLst>
              <a:ext uri="{FF2B5EF4-FFF2-40B4-BE49-F238E27FC236}">
                <a16:creationId xmlns:a16="http://schemas.microsoft.com/office/drawing/2014/main" id="{F00ED991-5F7C-4049-970A-88F5DBCA59E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052542"/>
            <a:ext cx="4038600" cy="3621278"/>
          </a:xfrm>
        </p:spPr>
      </p:pic>
    </p:spTree>
    <p:extLst>
      <p:ext uri="{BB962C8B-B14F-4D97-AF65-F5344CB8AC3E}">
        <p14:creationId xmlns:p14="http://schemas.microsoft.com/office/powerpoint/2010/main" val="448128968"/>
      </p:ext>
    </p:extLst>
  </p:cSld>
  <p:clrMapOvr>
    <a:masterClrMapping/>
  </p:clrMapOvr>
  <mc:AlternateContent xmlns:mc="http://schemas.openxmlformats.org/markup-compatibility/2006" xmlns:p14="http://schemas.microsoft.com/office/powerpoint/2010/main">
    <mc:Choice Requires="p14">
      <p:transition spd="slow" p14:dur="2000" advTm="60810"/>
    </mc:Choice>
    <mc:Fallback xmlns="">
      <p:transition spd="slow" advTm="6081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prstClr val="white"/>
                </a:solidFill>
              </a:rPr>
              <a:t>Shrines</a:t>
            </a:r>
            <a:endParaRPr lang="en-US" sz="3200" dirty="0"/>
          </a:p>
        </p:txBody>
      </p:sp>
      <p:sp>
        <p:nvSpPr>
          <p:cNvPr id="3" name="Content Placeholder 2"/>
          <p:cNvSpPr>
            <a:spLocks noGrp="1"/>
          </p:cNvSpPr>
          <p:nvPr>
            <p:ph sz="half" idx="1"/>
          </p:nvPr>
        </p:nvSpPr>
        <p:spPr/>
        <p:txBody>
          <a:bodyPr>
            <a:normAutofit/>
          </a:bodyPr>
          <a:lstStyle/>
          <a:p>
            <a:r>
              <a:rPr lang="en-US" dirty="0"/>
              <a:t>kamikaze: “divine wind,” an aspect of </a:t>
            </a:r>
            <a:r>
              <a:rPr lang="en-US" dirty="0" err="1"/>
              <a:t>Amaterasu</a:t>
            </a:r>
            <a:endParaRPr lang="en-US" dirty="0"/>
          </a:p>
          <a:p>
            <a:r>
              <a:rPr lang="en-US" dirty="0"/>
              <a:t>Marking sacred space: </a:t>
            </a:r>
          </a:p>
          <a:p>
            <a:pPr lvl="1"/>
            <a:r>
              <a:rPr lang="en-US" i="1" dirty="0"/>
              <a:t>Torii</a:t>
            </a:r>
            <a:r>
              <a:rPr lang="en-US" dirty="0"/>
              <a:t>: tall gate-frames</a:t>
            </a:r>
          </a:p>
          <a:p>
            <a:pPr lvl="1"/>
            <a:r>
              <a:rPr lang="en-US" dirty="0"/>
              <a:t>Walls</a:t>
            </a:r>
          </a:p>
          <a:p>
            <a:pPr lvl="1"/>
            <a:r>
              <a:rPr lang="en-US" dirty="0"/>
              <a:t>Streams with bridges</a:t>
            </a:r>
          </a:p>
          <a:p>
            <a:pPr lvl="1"/>
            <a:r>
              <a:rPr lang="en-US" dirty="0"/>
              <a:t>Statues of guardian animals</a:t>
            </a:r>
          </a:p>
          <a:p>
            <a:pPr lvl="1"/>
            <a:r>
              <a:rPr lang="en-US" dirty="0"/>
              <a:t>Ropes</a:t>
            </a:r>
          </a:p>
        </p:txBody>
      </p:sp>
      <p:pic>
        <p:nvPicPr>
          <p:cNvPr id="6" name="Content Placeholder 5" descr="A picture containing text, orange&#10;&#10;Description automatically generated">
            <a:extLst>
              <a:ext uri="{FF2B5EF4-FFF2-40B4-BE49-F238E27FC236}">
                <a16:creationId xmlns:a16="http://schemas.microsoft.com/office/drawing/2014/main" id="{3AA5BEF1-E5F6-4699-B2CB-6CC713D11B2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51731" y="1600200"/>
            <a:ext cx="3231537" cy="4525963"/>
          </a:xfrm>
        </p:spPr>
      </p:pic>
    </p:spTree>
    <p:extLst>
      <p:ext uri="{BB962C8B-B14F-4D97-AF65-F5344CB8AC3E}">
        <p14:creationId xmlns:p14="http://schemas.microsoft.com/office/powerpoint/2010/main" val="425074407"/>
      </p:ext>
    </p:extLst>
  </p:cSld>
  <p:clrMapOvr>
    <a:masterClrMapping/>
  </p:clrMapOvr>
  <mc:AlternateContent xmlns:mc="http://schemas.openxmlformats.org/markup-compatibility/2006" xmlns:p14="http://schemas.microsoft.com/office/powerpoint/2010/main">
    <mc:Choice Requires="p14">
      <p:transition spd="slow" p14:dur="2000" advTm="87110"/>
    </mc:Choice>
    <mc:Fallback xmlns="">
      <p:transition spd="slow" advTm="8711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prstClr val="white"/>
                </a:solidFill>
              </a:rPr>
              <a:t>Shrines</a:t>
            </a:r>
            <a:endParaRPr lang="en-US" sz="3200" dirty="0"/>
          </a:p>
        </p:txBody>
      </p:sp>
      <p:sp>
        <p:nvSpPr>
          <p:cNvPr id="3" name="Content Placeholder 2"/>
          <p:cNvSpPr>
            <a:spLocks noGrp="1"/>
          </p:cNvSpPr>
          <p:nvPr>
            <p:ph idx="1"/>
          </p:nvPr>
        </p:nvSpPr>
        <p:spPr/>
        <p:txBody>
          <a:bodyPr>
            <a:normAutofit/>
          </a:bodyPr>
          <a:lstStyle/>
          <a:p>
            <a:r>
              <a:rPr lang="en-US" dirty="0"/>
              <a:t>Water is a purifying influence, and stone water troughs with bamboo dippers are also provided for washing one’s mouth and hands before passing through the torii</a:t>
            </a:r>
          </a:p>
          <a:p>
            <a:r>
              <a:rPr lang="en-US" dirty="0"/>
              <a:t>Kami invited to dwell in an object</a:t>
            </a:r>
          </a:p>
          <a:p>
            <a:r>
              <a:rPr lang="en-US" dirty="0"/>
              <a:t>Shinto is strongly </a:t>
            </a:r>
            <a:r>
              <a:rPr lang="en-US" b="1" dirty="0"/>
              <a:t>iconoclast</a:t>
            </a:r>
            <a:r>
              <a:rPr lang="en-US" dirty="0"/>
              <a:t> (opposed to images of the divine)</a:t>
            </a:r>
          </a:p>
        </p:txBody>
      </p:sp>
    </p:spTree>
    <p:extLst>
      <p:ext uri="{BB962C8B-B14F-4D97-AF65-F5344CB8AC3E}">
        <p14:creationId xmlns:p14="http://schemas.microsoft.com/office/powerpoint/2010/main" val="2695557757"/>
      </p:ext>
    </p:extLst>
  </p:cSld>
  <p:clrMapOvr>
    <a:masterClrMapping/>
  </p:clrMapOvr>
  <mc:AlternateContent xmlns:mc="http://schemas.openxmlformats.org/markup-compatibility/2006" xmlns:p14="http://schemas.microsoft.com/office/powerpoint/2010/main">
    <mc:Choice Requires="p14">
      <p:transition spd="slow" p14:dur="2000" advTm="65654"/>
    </mc:Choice>
    <mc:Fallback xmlns="">
      <p:transition spd="slow" advTm="6565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prstClr val="white"/>
                </a:solidFill>
              </a:rPr>
              <a:t>Shrines</a:t>
            </a:r>
            <a:endParaRPr lang="en-US" sz="3200" dirty="0"/>
          </a:p>
        </p:txBody>
      </p:sp>
      <p:sp>
        <p:nvSpPr>
          <p:cNvPr id="3" name="Content Placeholder 2"/>
          <p:cNvSpPr>
            <a:spLocks noGrp="1"/>
          </p:cNvSpPr>
          <p:nvPr>
            <p:ph idx="1"/>
          </p:nvPr>
        </p:nvSpPr>
        <p:spPr/>
        <p:txBody>
          <a:bodyPr>
            <a:normAutofit lnSpcReduction="10000"/>
          </a:bodyPr>
          <a:lstStyle/>
          <a:p>
            <a:r>
              <a:rPr lang="en-US" dirty="0"/>
              <a:t>May be an area for public worship</a:t>
            </a:r>
          </a:p>
          <a:p>
            <a:r>
              <a:rPr lang="en-US" dirty="0"/>
              <a:t>Visitors may:</a:t>
            </a:r>
          </a:p>
          <a:p>
            <a:pPr lvl="1"/>
            <a:r>
              <a:rPr lang="en-US" dirty="0"/>
              <a:t>throw coins into an offering box</a:t>
            </a:r>
          </a:p>
          <a:p>
            <a:pPr lvl="1"/>
            <a:r>
              <a:rPr lang="en-US" dirty="0"/>
              <a:t>stand praying with bowed head, </a:t>
            </a:r>
          </a:p>
          <a:p>
            <a:pPr lvl="1"/>
            <a:r>
              <a:rPr lang="en-US" dirty="0"/>
              <a:t>clap their hands twice, and pull a rope attached to a suspended metal gourd that clatters to set up vibrations in the air</a:t>
            </a:r>
          </a:p>
          <a:p>
            <a:pPr lvl="1"/>
            <a:r>
              <a:rPr lang="en-US" dirty="0"/>
              <a:t>to attract the kami so that one can communicate with them and also perhaps chasing away evil spirits</a:t>
            </a:r>
          </a:p>
        </p:txBody>
      </p:sp>
    </p:spTree>
    <p:extLst>
      <p:ext uri="{BB962C8B-B14F-4D97-AF65-F5344CB8AC3E}">
        <p14:creationId xmlns:p14="http://schemas.microsoft.com/office/powerpoint/2010/main" val="4200377121"/>
      </p:ext>
    </p:extLst>
  </p:cSld>
  <p:clrMapOvr>
    <a:masterClrMapping/>
  </p:clrMapOvr>
  <mc:AlternateContent xmlns:mc="http://schemas.openxmlformats.org/markup-compatibility/2006" xmlns:p14="http://schemas.microsoft.com/office/powerpoint/2010/main">
    <mc:Choice Requires="p14">
      <p:transition spd="slow" p14:dur="2000" advTm="28849"/>
    </mc:Choice>
    <mc:Fallback xmlns="">
      <p:transition spd="slow" advTm="2884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prstClr val="white"/>
                </a:solidFill>
              </a:rPr>
              <a:t>Shrines</a:t>
            </a:r>
            <a:endParaRPr lang="en-US" sz="3200" dirty="0"/>
          </a:p>
        </p:txBody>
      </p:sp>
      <p:sp>
        <p:nvSpPr>
          <p:cNvPr id="3" name="Content Placeholder 2"/>
          <p:cNvSpPr>
            <a:spLocks noGrp="1"/>
          </p:cNvSpPr>
          <p:nvPr>
            <p:ph idx="1"/>
          </p:nvPr>
        </p:nvSpPr>
        <p:spPr/>
        <p:txBody>
          <a:bodyPr>
            <a:normAutofit lnSpcReduction="10000"/>
          </a:bodyPr>
          <a:lstStyle/>
          <a:p>
            <a:r>
              <a:rPr lang="en-US" dirty="0"/>
              <a:t>Beyond the public space may be a roofed structure where priests conduct rites</a:t>
            </a:r>
          </a:p>
          <a:p>
            <a:r>
              <a:rPr lang="en-US" dirty="0"/>
              <a:t>Beyond that is the sacred sanctuary, which is entered only by the high priest</a:t>
            </a:r>
          </a:p>
          <a:p>
            <a:r>
              <a:rPr lang="en-US" dirty="0"/>
              <a:t>Here the spirit of the kami is invited to dwell within a special natural object or perhaps a mirror, which reflects the revered light of brightness and purity, considered the natural order of the universe</a:t>
            </a:r>
          </a:p>
        </p:txBody>
      </p:sp>
    </p:spTree>
    <p:extLst>
      <p:ext uri="{BB962C8B-B14F-4D97-AF65-F5344CB8AC3E}">
        <p14:creationId xmlns:p14="http://schemas.microsoft.com/office/powerpoint/2010/main" val="2345709463"/>
      </p:ext>
    </p:extLst>
  </p:cSld>
  <p:clrMapOvr>
    <a:masterClrMapping/>
  </p:clrMapOvr>
  <mc:AlternateContent xmlns:mc="http://schemas.openxmlformats.org/markup-compatibility/2006" xmlns:p14="http://schemas.microsoft.com/office/powerpoint/2010/main">
    <mc:Choice Requires="p14">
      <p:transition spd="slow" p14:dur="2000" advTm="30846"/>
    </mc:Choice>
    <mc:Fallback xmlns="">
      <p:transition spd="slow" advTm="3084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prstClr val="white"/>
                </a:solidFill>
              </a:rPr>
              <a:t>Shrines</a:t>
            </a:r>
            <a:endParaRPr lang="en-US" sz="3200" dirty="0"/>
          </a:p>
        </p:txBody>
      </p:sp>
      <p:sp>
        <p:nvSpPr>
          <p:cNvPr id="3" name="Content Placeholder 2"/>
          <p:cNvSpPr>
            <a:spLocks noGrp="1"/>
          </p:cNvSpPr>
          <p:nvPr>
            <p:ph idx="1"/>
          </p:nvPr>
        </p:nvSpPr>
        <p:spPr/>
        <p:txBody>
          <a:bodyPr>
            <a:normAutofit/>
          </a:bodyPr>
          <a:lstStyle/>
          <a:p>
            <a:r>
              <a:rPr lang="en-US" dirty="0"/>
              <a:t>If there is a spiritually powerful site already present—a waterfall, a crevice in a rock, a hot spring, a sacred tree—the spirit of the kami may dwell there. </a:t>
            </a:r>
          </a:p>
          <a:p>
            <a:r>
              <a:rPr lang="en-US" dirty="0"/>
              <a:t>Some shrines are completely empty at the center. </a:t>
            </a:r>
          </a:p>
          <a:p>
            <a:r>
              <a:rPr lang="en-US" dirty="0"/>
              <a:t>In any case, the worshipers do not see the holy of holies; their worship is imageless.</a:t>
            </a:r>
          </a:p>
        </p:txBody>
      </p:sp>
    </p:spTree>
    <p:extLst>
      <p:ext uri="{BB962C8B-B14F-4D97-AF65-F5344CB8AC3E}">
        <p14:creationId xmlns:p14="http://schemas.microsoft.com/office/powerpoint/2010/main" val="3829358748"/>
      </p:ext>
    </p:extLst>
  </p:cSld>
  <p:clrMapOvr>
    <a:masterClrMapping/>
  </p:clrMapOvr>
  <mc:AlternateContent xmlns:mc="http://schemas.openxmlformats.org/markup-compatibility/2006" xmlns:p14="http://schemas.microsoft.com/office/powerpoint/2010/main">
    <mc:Choice Requires="p14">
      <p:transition spd="slow" p14:dur="2000" advTm="37882"/>
    </mc:Choice>
    <mc:Fallback xmlns="">
      <p:transition spd="slow" advTm="3788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US" sz="3400" dirty="0"/>
              <a:t>Priesthood traditionally hereditary</a:t>
            </a:r>
            <a:endParaRPr lang="is-IS" sz="3400" dirty="0"/>
          </a:p>
          <a:p>
            <a:r>
              <a:rPr lang="is-IS" sz="3400" dirty="0"/>
              <a:t>Clergy may be priestesses</a:t>
            </a:r>
          </a:p>
          <a:p>
            <a:r>
              <a:rPr lang="is-IS" sz="3400" dirty="0"/>
              <a:t>Young unmarried women may assist</a:t>
            </a:r>
          </a:p>
          <a:p>
            <a:r>
              <a:rPr lang="is-IS" sz="3400" dirty="0"/>
              <a:t>Rites conducted with great care bc of symbolic importance</a:t>
            </a:r>
          </a:p>
          <a:p>
            <a:r>
              <a:rPr lang="is-IS" sz="3400" dirty="0"/>
              <a:t>Amulets (shrine income) along with payments for other rites</a:t>
            </a:r>
          </a:p>
          <a:p>
            <a:r>
              <a:rPr lang="is-IS" sz="3400" dirty="0"/>
              <a:t>Offering to kami made daily</a:t>
            </a:r>
          </a:p>
          <a:p>
            <a:r>
              <a:rPr lang="is-IS" sz="3400" dirty="0"/>
              <a:t>Life-cycle festivals</a:t>
            </a:r>
          </a:p>
          <a:p>
            <a:pPr lvl="1"/>
            <a:r>
              <a:rPr lang="is-IS" sz="3000" dirty="0"/>
              <a:t>4 months before birth</a:t>
            </a:r>
          </a:p>
          <a:p>
            <a:pPr lvl="1"/>
            <a:r>
              <a:rPr lang="is-IS" sz="3000" dirty="0"/>
              <a:t>32 or 33 days after birth: initiation by the deity</a:t>
            </a:r>
          </a:p>
          <a:p>
            <a:pPr lvl="1"/>
            <a:r>
              <a:rPr lang="is-IS" sz="3000" dirty="0"/>
              <a:t>Coming of age: 13 years old</a:t>
            </a:r>
          </a:p>
          <a:p>
            <a:pPr lvl="1"/>
            <a:r>
              <a:rPr lang="is-IS" sz="3000" dirty="0"/>
              <a:t>Arranging a woman’s hair: 16 years old</a:t>
            </a:r>
          </a:p>
          <a:p>
            <a:pPr lvl="1"/>
            <a:r>
              <a:rPr lang="is-IS" sz="3000" dirty="0"/>
              <a:t>Marriage</a:t>
            </a:r>
          </a:p>
          <a:p>
            <a:pPr lvl="1"/>
            <a:endParaRPr lang="is-IS" sz="3000" dirty="0"/>
          </a:p>
          <a:p>
            <a:pPr lvl="1"/>
            <a:endParaRPr lang="is-IS" sz="3000" dirty="0"/>
          </a:p>
          <a:p>
            <a:pPr lvl="1"/>
            <a:endParaRPr lang="en-US" sz="3000" dirty="0"/>
          </a:p>
        </p:txBody>
      </p:sp>
      <p:sp>
        <p:nvSpPr>
          <p:cNvPr id="6" name="Title 1"/>
          <p:cNvSpPr>
            <a:spLocks noGrp="1"/>
          </p:cNvSpPr>
          <p:nvPr>
            <p:ph type="title"/>
          </p:nvPr>
        </p:nvSpPr>
        <p:spPr/>
        <p:txBody>
          <a:bodyPr>
            <a:noAutofit/>
          </a:bodyPr>
          <a:lstStyle/>
          <a:p>
            <a:r>
              <a:rPr lang="en-US" dirty="0"/>
              <a:t>Ceremonies and festivals (1 of 2)</a:t>
            </a:r>
          </a:p>
        </p:txBody>
      </p:sp>
    </p:spTree>
    <p:extLst>
      <p:ext uri="{BB962C8B-B14F-4D97-AF65-F5344CB8AC3E}">
        <p14:creationId xmlns:p14="http://schemas.microsoft.com/office/powerpoint/2010/main" val="370189827"/>
      </p:ext>
    </p:extLst>
  </p:cSld>
  <p:clrMapOvr>
    <a:masterClrMapping/>
  </p:clrMapOvr>
  <mc:AlternateContent xmlns:mc="http://schemas.openxmlformats.org/markup-compatibility/2006" xmlns:p14="http://schemas.microsoft.com/office/powerpoint/2010/main">
    <mc:Choice Requires="p14">
      <p:transition spd="slow" p14:dur="2000" advTm="97095"/>
    </mc:Choice>
    <mc:Fallback xmlns="">
      <p:transition spd="slow" advTm="9709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Ceremonies and festivals (2 of 2)</a:t>
            </a:r>
          </a:p>
        </p:txBody>
      </p:sp>
      <p:sp>
        <p:nvSpPr>
          <p:cNvPr id="3" name="Content Placeholder 2"/>
          <p:cNvSpPr>
            <a:spLocks noGrp="1"/>
          </p:cNvSpPr>
          <p:nvPr>
            <p:ph idx="1"/>
          </p:nvPr>
        </p:nvSpPr>
        <p:spPr/>
        <p:txBody>
          <a:bodyPr>
            <a:normAutofit fontScale="92500" lnSpcReduction="20000"/>
          </a:bodyPr>
          <a:lstStyle/>
          <a:p>
            <a:r>
              <a:rPr lang="en-US" dirty="0"/>
              <a:t>Seasonal festivals</a:t>
            </a:r>
          </a:p>
          <a:p>
            <a:pPr lvl="1"/>
            <a:r>
              <a:rPr lang="en-US" dirty="0"/>
              <a:t>Local kami shrines</a:t>
            </a:r>
          </a:p>
          <a:p>
            <a:pPr lvl="1"/>
            <a:r>
              <a:rPr lang="en-US" dirty="0"/>
              <a:t>New Year</a:t>
            </a:r>
          </a:p>
          <a:p>
            <a:pPr lvl="2"/>
            <a:r>
              <a:rPr lang="en-US" dirty="0"/>
              <a:t>House cleaning</a:t>
            </a:r>
          </a:p>
          <a:p>
            <a:pPr lvl="2"/>
            <a:r>
              <a:rPr lang="en-US" dirty="0"/>
              <a:t>December 31: national day of purification</a:t>
            </a:r>
          </a:p>
          <a:p>
            <a:pPr lvl="2"/>
            <a:r>
              <a:rPr lang="en-US" dirty="0"/>
              <a:t>January 1: watch sunrise, visit friends and family</a:t>
            </a:r>
          </a:p>
          <a:p>
            <a:pPr lvl="1"/>
            <a:r>
              <a:rPr lang="en-US" dirty="0"/>
              <a:t>End of winter (February 3): one throws beans for good fortune</a:t>
            </a:r>
          </a:p>
          <a:p>
            <a:pPr lvl="1"/>
            <a:r>
              <a:rPr lang="en-US" dirty="0"/>
              <a:t>Spring festival (March to April): purification for planting season</a:t>
            </a:r>
          </a:p>
          <a:p>
            <a:pPr lvl="1"/>
            <a:r>
              <a:rPr lang="en-US" dirty="0"/>
              <a:t>June: rites to protect crops</a:t>
            </a:r>
          </a:p>
          <a:p>
            <a:pPr lvl="1"/>
            <a:r>
              <a:rPr lang="en-US" dirty="0"/>
              <a:t>Fall: thanksgiving for harvest</a:t>
            </a:r>
          </a:p>
          <a:p>
            <a:pPr lvl="2"/>
            <a:endParaRPr lang="en-US" dirty="0"/>
          </a:p>
        </p:txBody>
      </p:sp>
    </p:spTree>
    <p:extLst>
      <p:ext uri="{BB962C8B-B14F-4D97-AF65-F5344CB8AC3E}">
        <p14:creationId xmlns:p14="http://schemas.microsoft.com/office/powerpoint/2010/main" val="1079084026"/>
      </p:ext>
    </p:extLst>
  </p:cSld>
  <p:clrMapOvr>
    <a:masterClrMapping/>
  </p:clrMapOvr>
  <mc:AlternateContent xmlns:mc="http://schemas.openxmlformats.org/markup-compatibility/2006" xmlns:p14="http://schemas.microsoft.com/office/powerpoint/2010/main">
    <mc:Choice Requires="p14">
      <p:transition spd="slow" p14:dur="2000" advTm="133788"/>
    </mc:Choice>
    <mc:Fallback xmlns="">
      <p:transition spd="slow" advTm="13378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60BE-710C-BFD0-AC67-EC06F40C318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B6B0961-2714-26E3-EAFD-4563C87C27C9}"/>
              </a:ext>
            </a:extLst>
          </p:cNvPr>
          <p:cNvSpPr>
            <a:spLocks noGrp="1"/>
          </p:cNvSpPr>
          <p:nvPr>
            <p:ph idx="1"/>
          </p:nvPr>
        </p:nvSpPr>
        <p:spPr/>
        <p:txBody>
          <a:bodyPr>
            <a:normAutofit fontScale="92500" lnSpcReduction="20000"/>
          </a:bodyPr>
          <a:lstStyle/>
          <a:p>
            <a:r>
              <a:rPr lang="en-US" dirty="0"/>
              <a:t>The goals of the chapter are:</a:t>
            </a:r>
          </a:p>
          <a:p>
            <a:r>
              <a:rPr lang="en-US" dirty="0"/>
              <a:t> (1) to describe the origins and major characteristics of Shinto; </a:t>
            </a:r>
          </a:p>
          <a:p>
            <a:r>
              <a:rPr lang="en-US" dirty="0"/>
              <a:t>(2) to describe the origins and major characteristics of Shinto; </a:t>
            </a:r>
          </a:p>
          <a:p>
            <a:r>
              <a:rPr lang="en-US" dirty="0"/>
              <a:t>(3) to illustrate some of the influence of Buddhism and Confucianism on this native religion; and </a:t>
            </a:r>
          </a:p>
          <a:p>
            <a:r>
              <a:rPr lang="en-US" dirty="0"/>
              <a:t>(4) to highlight some contemporary issues within Shinto.</a:t>
            </a:r>
          </a:p>
        </p:txBody>
      </p:sp>
    </p:spTree>
    <p:extLst>
      <p:ext uri="{BB962C8B-B14F-4D97-AF65-F5344CB8AC3E}">
        <p14:creationId xmlns:p14="http://schemas.microsoft.com/office/powerpoint/2010/main" val="3202038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Purification</a:t>
            </a:r>
          </a:p>
        </p:txBody>
      </p:sp>
      <p:sp>
        <p:nvSpPr>
          <p:cNvPr id="3" name="Content Placeholder 2"/>
          <p:cNvSpPr>
            <a:spLocks noGrp="1"/>
          </p:cNvSpPr>
          <p:nvPr>
            <p:ph idx="1"/>
          </p:nvPr>
        </p:nvSpPr>
        <p:spPr/>
        <p:txBody>
          <a:bodyPr numCol="1">
            <a:normAutofit/>
          </a:bodyPr>
          <a:lstStyle/>
          <a:p>
            <a:pPr>
              <a:spcAft>
                <a:spcPts val="600"/>
              </a:spcAft>
            </a:pPr>
            <a:r>
              <a:rPr lang="en-US" sz="2400" dirty="0"/>
              <a:t>When entering a Shinto shrine, people wash their hands and faces and rinse their mouths.</a:t>
            </a:r>
          </a:p>
          <a:p>
            <a:pPr>
              <a:spcAft>
                <a:spcPts val="600"/>
              </a:spcAft>
            </a:pPr>
            <a:r>
              <a:rPr lang="en-US" sz="2400" dirty="0"/>
              <a:t>Ritual impurity obscures original pristine nature.</a:t>
            </a:r>
          </a:p>
          <a:p>
            <a:pPr>
              <a:spcAft>
                <a:spcPts val="600"/>
              </a:spcAft>
            </a:pPr>
            <a:r>
              <a:rPr lang="en-US" sz="2400" dirty="0"/>
              <a:t>Impurity offends kami</a:t>
            </a:r>
          </a:p>
          <a:p>
            <a:pPr lvl="1">
              <a:spcAft>
                <a:spcPts val="600"/>
              </a:spcAft>
            </a:pPr>
            <a:r>
              <a:rPr lang="en-US" sz="2000" dirty="0"/>
              <a:t>May bring about calamities, such as drought, famine, or war</a:t>
            </a:r>
          </a:p>
          <a:p>
            <a:pPr>
              <a:spcAft>
                <a:spcPts val="600"/>
              </a:spcAft>
            </a:pPr>
            <a:r>
              <a:rPr lang="en-US" sz="2400" b="1" i="1" dirty="0" err="1"/>
              <a:t>tsumi</a:t>
            </a:r>
            <a:r>
              <a:rPr lang="en-US" sz="2400" b="1" dirty="0"/>
              <a:t>: </a:t>
            </a:r>
            <a:r>
              <a:rPr lang="en-US" sz="2400" dirty="0"/>
              <a:t>the quality of impurity or misfortune</a:t>
            </a:r>
          </a:p>
          <a:p>
            <a:pPr lvl="1">
              <a:spcAft>
                <a:spcPts val="600"/>
              </a:spcAft>
            </a:pPr>
            <a:r>
              <a:rPr lang="en-US" sz="2000" dirty="0"/>
              <a:t>Caused by low-level spirits, negative energy from corpses, negative vibrations from wicked minds, hostility toward others or the environment, or natural catastrophes</a:t>
            </a:r>
          </a:p>
          <a:p>
            <a:pPr>
              <a:spcAft>
                <a:spcPts val="600"/>
              </a:spcAft>
            </a:pPr>
            <a:r>
              <a:rPr lang="en-US" sz="2400" dirty="0"/>
              <a:t>Requires purification not repentance </a:t>
            </a:r>
          </a:p>
        </p:txBody>
      </p:sp>
    </p:spTree>
    <p:extLst>
      <p:ext uri="{BB962C8B-B14F-4D97-AF65-F5344CB8AC3E}">
        <p14:creationId xmlns:p14="http://schemas.microsoft.com/office/powerpoint/2010/main" val="2863332373"/>
      </p:ext>
    </p:extLst>
  </p:cSld>
  <p:clrMapOvr>
    <a:masterClrMapping/>
  </p:clrMapOvr>
  <mc:AlternateContent xmlns:mc="http://schemas.openxmlformats.org/markup-compatibility/2006" xmlns:p14="http://schemas.microsoft.com/office/powerpoint/2010/main">
    <mc:Choice Requires="p14">
      <p:transition spd="slow" p14:dur="2000" advTm="92613"/>
    </mc:Choice>
    <mc:Fallback xmlns="">
      <p:transition spd="slow" advTm="9261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Purification</a:t>
            </a:r>
          </a:p>
        </p:txBody>
      </p:sp>
      <p:sp>
        <p:nvSpPr>
          <p:cNvPr id="3" name="Content Placeholder 2"/>
          <p:cNvSpPr>
            <a:spLocks noGrp="1"/>
          </p:cNvSpPr>
          <p:nvPr>
            <p:ph idx="1"/>
          </p:nvPr>
        </p:nvSpPr>
        <p:spPr/>
        <p:txBody>
          <a:bodyPr numCol="1">
            <a:normAutofit lnSpcReduction="10000"/>
          </a:bodyPr>
          <a:lstStyle/>
          <a:p>
            <a:pPr>
              <a:spcBef>
                <a:spcPts val="0"/>
              </a:spcBef>
            </a:pPr>
            <a:r>
              <a:rPr lang="en-US" sz="2800" b="1" i="1" dirty="0" err="1"/>
              <a:t>tsumi</a:t>
            </a:r>
            <a:r>
              <a:rPr lang="en-US" sz="2800" b="1" dirty="0"/>
              <a:t>: </a:t>
            </a:r>
            <a:r>
              <a:rPr lang="en-US" sz="2800" dirty="0"/>
              <a:t>the quality of impurity or misfortune</a:t>
            </a:r>
          </a:p>
          <a:p>
            <a:pPr>
              <a:spcBef>
                <a:spcPts val="0"/>
              </a:spcBef>
            </a:pPr>
            <a:r>
              <a:rPr lang="en-US" sz="2800" dirty="0"/>
              <a:t>People can be purified through spontaneous movement that washes over them, often in nature, bringing them into awareness of unity with the universe</a:t>
            </a:r>
          </a:p>
          <a:p>
            <a:pPr>
              <a:spcBef>
                <a:spcPts val="0"/>
              </a:spcBef>
            </a:pPr>
            <a:r>
              <a:rPr lang="en-US" sz="2800" dirty="0"/>
              <a:t>Sprinkling salt on the ground</a:t>
            </a:r>
          </a:p>
          <a:p>
            <a:pPr>
              <a:spcBef>
                <a:spcPts val="0"/>
              </a:spcBef>
            </a:pPr>
            <a:r>
              <a:rPr lang="en-US" sz="2800" b="1" i="1" dirty="0" err="1"/>
              <a:t>oharai</a:t>
            </a:r>
            <a:r>
              <a:rPr lang="en-US" sz="2800" b="1" dirty="0"/>
              <a:t>:</a:t>
            </a:r>
            <a:r>
              <a:rPr lang="en-US" sz="2800" dirty="0"/>
              <a:t> purification ceremony in which Shinto priests wave branch of sacred </a:t>
            </a:r>
            <a:r>
              <a:rPr lang="en-US" sz="2800" i="1" dirty="0"/>
              <a:t>sakaki</a:t>
            </a:r>
            <a:r>
              <a:rPr lang="en-US" sz="2800" dirty="0"/>
              <a:t> tree, to which white streamers are attached</a:t>
            </a:r>
          </a:p>
          <a:p>
            <a:pPr>
              <a:spcBef>
                <a:spcPts val="0"/>
              </a:spcBef>
            </a:pPr>
            <a:r>
              <a:rPr lang="en-US" sz="2800" dirty="0"/>
              <a:t>Water is used for purification in ascetic practices, such as </a:t>
            </a:r>
            <a:r>
              <a:rPr lang="en-US" sz="2800" b="1" i="1" dirty="0"/>
              <a:t>misogi</a:t>
            </a:r>
            <a:r>
              <a:rPr lang="en-US" sz="2800" dirty="0"/>
              <a:t>, which is purification by waterfall</a:t>
            </a:r>
          </a:p>
        </p:txBody>
      </p:sp>
    </p:spTree>
    <p:extLst>
      <p:ext uri="{BB962C8B-B14F-4D97-AF65-F5344CB8AC3E}">
        <p14:creationId xmlns:p14="http://schemas.microsoft.com/office/powerpoint/2010/main" val="114919048"/>
      </p:ext>
    </p:extLst>
  </p:cSld>
  <p:clrMapOvr>
    <a:masterClrMapping/>
  </p:clrMapOvr>
  <mc:AlternateContent xmlns:mc="http://schemas.openxmlformats.org/markup-compatibility/2006" xmlns:p14="http://schemas.microsoft.com/office/powerpoint/2010/main">
    <mc:Choice Requires="p14">
      <p:transition spd="slow" p14:dur="2000" advTm="45801"/>
    </mc:Choice>
    <mc:Fallback xmlns="">
      <p:transition spd="slow" advTm="4580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Purification</a:t>
            </a:r>
          </a:p>
        </p:txBody>
      </p:sp>
      <p:sp>
        <p:nvSpPr>
          <p:cNvPr id="5" name="Text Placeholder 4" descr="Misogi ascetic practice of purification by waterfall on the right&#10;Oharai purifications by branch sacred sakaki tree on the left&#10;">
            <a:extLst>
              <a:ext uri="{FF2B5EF4-FFF2-40B4-BE49-F238E27FC236}">
                <a16:creationId xmlns:a16="http://schemas.microsoft.com/office/drawing/2014/main" id="{E8DD5157-85A3-418E-B097-CA778138515F}"/>
              </a:ext>
            </a:extLst>
          </p:cNvPr>
          <p:cNvSpPr>
            <a:spLocks noGrp="1"/>
          </p:cNvSpPr>
          <p:nvPr>
            <p:ph type="body" idx="1"/>
          </p:nvPr>
        </p:nvSpPr>
        <p:spPr/>
        <p:txBody>
          <a:bodyPr>
            <a:normAutofit fontScale="92500" lnSpcReduction="20000"/>
          </a:bodyPr>
          <a:lstStyle/>
          <a:p>
            <a:r>
              <a:rPr lang="en-US" sz="2400" b="1" i="1" dirty="0"/>
              <a:t>Misogi</a:t>
            </a:r>
            <a:r>
              <a:rPr lang="en-US" b="1" i="1" dirty="0"/>
              <a:t> </a:t>
            </a:r>
            <a:r>
              <a:rPr lang="en-US" b="1" dirty="0"/>
              <a:t>ascetic practice of </a:t>
            </a:r>
            <a:r>
              <a:rPr lang="en-US" sz="2400" b="1" dirty="0"/>
              <a:t>purification by waterfall</a:t>
            </a:r>
            <a:endParaRPr lang="en-US" dirty="0"/>
          </a:p>
        </p:txBody>
      </p:sp>
      <p:pic>
        <p:nvPicPr>
          <p:cNvPr id="9" name="Content Placeholder 8" descr="A person standing in front of a waterfall&#10;&#10;Description automatically generated with medium confidence">
            <a:extLst>
              <a:ext uri="{FF2B5EF4-FFF2-40B4-BE49-F238E27FC236}">
                <a16:creationId xmlns:a16="http://schemas.microsoft.com/office/drawing/2014/main" id="{CC448172-DF0C-4194-B334-F7143154A00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7200" y="2642182"/>
            <a:ext cx="4040188" cy="3016673"/>
          </a:xfrm>
        </p:spPr>
      </p:pic>
      <p:sp>
        <p:nvSpPr>
          <p:cNvPr id="6" name="Text Placeholder 5">
            <a:extLst>
              <a:ext uri="{FF2B5EF4-FFF2-40B4-BE49-F238E27FC236}">
                <a16:creationId xmlns:a16="http://schemas.microsoft.com/office/drawing/2014/main" id="{57FDA9DA-5720-4E94-9DDA-3EDC17BD74FC}"/>
              </a:ext>
            </a:extLst>
          </p:cNvPr>
          <p:cNvSpPr>
            <a:spLocks noGrp="1"/>
          </p:cNvSpPr>
          <p:nvPr>
            <p:ph type="body" sz="quarter" idx="3"/>
          </p:nvPr>
        </p:nvSpPr>
        <p:spPr/>
        <p:txBody>
          <a:bodyPr>
            <a:normAutofit fontScale="92500" lnSpcReduction="20000"/>
          </a:bodyPr>
          <a:lstStyle/>
          <a:p>
            <a:r>
              <a:rPr lang="en-US" i="1" dirty="0" err="1"/>
              <a:t>Oharai</a:t>
            </a:r>
            <a:r>
              <a:rPr lang="en-US" i="1" dirty="0"/>
              <a:t> </a:t>
            </a:r>
            <a:r>
              <a:rPr lang="en-US" dirty="0"/>
              <a:t>purifications by branch sacred </a:t>
            </a:r>
            <a:r>
              <a:rPr lang="en-US" i="1" dirty="0"/>
              <a:t>sakaki tree</a:t>
            </a:r>
          </a:p>
        </p:txBody>
      </p:sp>
      <p:pic>
        <p:nvPicPr>
          <p:cNvPr id="11" name="Content Placeholder 10" descr="A picture containing outdoor, person&#10;&#10;Description automatically generated">
            <a:extLst>
              <a:ext uri="{FF2B5EF4-FFF2-40B4-BE49-F238E27FC236}">
                <a16:creationId xmlns:a16="http://schemas.microsoft.com/office/drawing/2014/main" id="{041A222C-BE8F-4195-82A7-19DF8590FAB5}"/>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4645025" y="2802603"/>
            <a:ext cx="4041775" cy="2695832"/>
          </a:xfrm>
        </p:spPr>
      </p:pic>
    </p:spTree>
    <p:extLst>
      <p:ext uri="{BB962C8B-B14F-4D97-AF65-F5344CB8AC3E}">
        <p14:creationId xmlns:p14="http://schemas.microsoft.com/office/powerpoint/2010/main" val="663547545"/>
      </p:ext>
    </p:extLst>
  </p:cSld>
  <p:clrMapOvr>
    <a:masterClrMapping/>
  </p:clrMapOvr>
  <mc:AlternateContent xmlns:mc="http://schemas.openxmlformats.org/markup-compatibility/2006" xmlns:p14="http://schemas.microsoft.com/office/powerpoint/2010/main">
    <mc:Choice Requires="p14">
      <p:transition spd="slow" p14:dur="2000" advTm="33957"/>
    </mc:Choice>
    <mc:Fallback xmlns="">
      <p:transition spd="slow" advTm="3395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a:t>Buddhist, </a:t>
            </a:r>
            <a:r>
              <a:rPr lang="en-US" dirty="0" err="1"/>
              <a:t>Daoist</a:t>
            </a:r>
            <a:r>
              <a:rPr lang="en-US" dirty="0"/>
              <a:t>, and Confucian influences (1 of 2)</a:t>
            </a:r>
          </a:p>
        </p:txBody>
      </p:sp>
      <p:sp>
        <p:nvSpPr>
          <p:cNvPr id="3" name="Content Placeholder 2"/>
          <p:cNvSpPr>
            <a:spLocks noGrp="1"/>
          </p:cNvSpPr>
          <p:nvPr>
            <p:ph idx="1"/>
          </p:nvPr>
        </p:nvSpPr>
        <p:spPr/>
        <p:txBody>
          <a:bodyPr>
            <a:normAutofit/>
          </a:bodyPr>
          <a:lstStyle/>
          <a:p>
            <a:pPr marL="0" indent="0">
              <a:buNone/>
            </a:pPr>
            <a:r>
              <a:rPr lang="en-US" b="1" dirty="0"/>
              <a:t>What elements of Confucianism and Buddhism have influenced Shinto?</a:t>
            </a:r>
          </a:p>
          <a:p>
            <a:r>
              <a:rPr lang="en-US" dirty="0"/>
              <a:t>Buddhism introduced into Japan in sixth century</a:t>
            </a:r>
          </a:p>
          <a:p>
            <a:r>
              <a:rPr lang="en-US" dirty="0"/>
              <a:t>Confucian ideals embedded in Japanese ethics</a:t>
            </a:r>
          </a:p>
          <a:p>
            <a:r>
              <a:rPr lang="en-US" dirty="0"/>
              <a:t>Confucianism used by government to control people in Edo period (1603–1868)</a:t>
            </a:r>
          </a:p>
          <a:p>
            <a:endParaRPr lang="en-US" dirty="0"/>
          </a:p>
        </p:txBody>
      </p:sp>
    </p:spTree>
    <p:extLst>
      <p:ext uri="{BB962C8B-B14F-4D97-AF65-F5344CB8AC3E}">
        <p14:creationId xmlns:p14="http://schemas.microsoft.com/office/powerpoint/2010/main" val="3521247170"/>
      </p:ext>
    </p:extLst>
  </p:cSld>
  <p:clrMapOvr>
    <a:masterClrMapping/>
  </p:clrMapOvr>
  <mc:AlternateContent xmlns:mc="http://schemas.openxmlformats.org/markup-compatibility/2006" xmlns:p14="http://schemas.microsoft.com/office/powerpoint/2010/main">
    <mc:Choice Requires="p14">
      <p:transition spd="slow" p14:dur="2000" advTm="203701"/>
    </mc:Choice>
    <mc:Fallback xmlns="">
      <p:transition spd="slow" advTm="20370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a:t>Buddhist, </a:t>
            </a:r>
            <a:r>
              <a:rPr lang="en-US" dirty="0" err="1"/>
              <a:t>Daoist</a:t>
            </a:r>
            <a:r>
              <a:rPr lang="en-US" dirty="0"/>
              <a:t>, and Confucian influences (2 of 2)</a:t>
            </a:r>
          </a:p>
        </p:txBody>
      </p:sp>
      <p:sp>
        <p:nvSpPr>
          <p:cNvPr id="3" name="Content Placeholder 2"/>
          <p:cNvSpPr>
            <a:spLocks noGrp="1"/>
          </p:cNvSpPr>
          <p:nvPr>
            <p:ph idx="1"/>
          </p:nvPr>
        </p:nvSpPr>
        <p:spPr/>
        <p:txBody>
          <a:bodyPr>
            <a:normAutofit fontScale="92500" lnSpcReduction="20000"/>
          </a:bodyPr>
          <a:lstStyle/>
          <a:p>
            <a:r>
              <a:rPr lang="en-US" dirty="0"/>
              <a:t>Chinese folk religion (practices including worship of spirits, spirit possession, divination, and oracles)</a:t>
            </a:r>
          </a:p>
          <a:p>
            <a:r>
              <a:rPr lang="en-US" dirty="0"/>
              <a:t>Chinese yin–yang theories, and elements of Daoism and Confucianism have also become blended with whatever kami practices might have existed since prehistory in Japan</a:t>
            </a:r>
          </a:p>
          <a:p>
            <a:r>
              <a:rPr lang="en-US" dirty="0"/>
              <a:t>“The influence of Chinese religion in East Asia is so prominent that the whole region may well be regarded as a single ‘Chinese </a:t>
            </a:r>
            <a:r>
              <a:rPr lang="en-US" dirty="0" err="1"/>
              <a:t>religio</a:t>
            </a:r>
            <a:r>
              <a:rPr lang="en-US" dirty="0"/>
              <a:t>-cultural sphere.’</a:t>
            </a:r>
          </a:p>
        </p:txBody>
      </p:sp>
    </p:spTree>
    <p:extLst>
      <p:ext uri="{BB962C8B-B14F-4D97-AF65-F5344CB8AC3E}">
        <p14:creationId xmlns:p14="http://schemas.microsoft.com/office/powerpoint/2010/main" val="516954193"/>
      </p:ext>
    </p:extLst>
  </p:cSld>
  <p:clrMapOvr>
    <a:masterClrMapping/>
  </p:clrMapOvr>
  <mc:AlternateContent xmlns:mc="http://schemas.openxmlformats.org/markup-compatibility/2006" xmlns:p14="http://schemas.microsoft.com/office/powerpoint/2010/main">
    <mc:Choice Requires="p14">
      <p:transition spd="slow" p14:dur="2000" advTm="69187"/>
    </mc:Choice>
    <mc:Fallback xmlns="">
      <p:transition spd="slow" advTm="6918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Shinto</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Why has Shinto been so closely tied to Japanese nationalism?</a:t>
            </a:r>
          </a:p>
          <a:p>
            <a:r>
              <a:rPr lang="en-US" dirty="0"/>
              <a:t>Meiji regime (1868-1912): Shinto was basis of government</a:t>
            </a:r>
          </a:p>
          <a:p>
            <a:r>
              <a:rPr lang="en-US" dirty="0"/>
              <a:t>Since the seventh century, emperor viewed as offspring of </a:t>
            </a:r>
            <a:r>
              <a:rPr lang="en-US" dirty="0" err="1"/>
              <a:t>Amaterasu</a:t>
            </a:r>
            <a:endParaRPr lang="en-US" dirty="0"/>
          </a:p>
          <a:p>
            <a:r>
              <a:rPr lang="en-US" dirty="0"/>
              <a:t>Members of imperial family visited </a:t>
            </a:r>
            <a:r>
              <a:rPr lang="en-US" dirty="0" err="1"/>
              <a:t>Ise</a:t>
            </a:r>
            <a:r>
              <a:rPr lang="en-US" dirty="0"/>
              <a:t> Shrine</a:t>
            </a:r>
          </a:p>
          <a:p>
            <a:pPr lvl="1"/>
            <a:r>
              <a:rPr lang="en-US" dirty="0"/>
              <a:t>Consulted spirits on matters of importance</a:t>
            </a:r>
          </a:p>
          <a:p>
            <a:pPr lvl="1"/>
            <a:r>
              <a:rPr lang="en-US" dirty="0"/>
              <a:t>“State Shinto” administered by government officials, not priests</a:t>
            </a:r>
          </a:p>
        </p:txBody>
      </p:sp>
    </p:spTree>
    <p:extLst>
      <p:ext uri="{BB962C8B-B14F-4D97-AF65-F5344CB8AC3E}">
        <p14:creationId xmlns:p14="http://schemas.microsoft.com/office/powerpoint/2010/main" val="3954971158"/>
      </p:ext>
    </p:extLst>
  </p:cSld>
  <p:clrMapOvr>
    <a:masterClrMapping/>
  </p:clrMapOvr>
  <mc:AlternateContent xmlns:mc="http://schemas.openxmlformats.org/markup-compatibility/2006" xmlns:p14="http://schemas.microsoft.com/office/powerpoint/2010/main">
    <mc:Choice Requires="p14">
      <p:transition spd="slow" p14:dur="2000" advTm="98767"/>
    </mc:Choice>
    <mc:Fallback xmlns="">
      <p:transition spd="slow" advTm="98767"/>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Shinto</a:t>
            </a:r>
          </a:p>
        </p:txBody>
      </p:sp>
      <p:sp>
        <p:nvSpPr>
          <p:cNvPr id="3" name="Content Placeholder 2"/>
          <p:cNvSpPr>
            <a:spLocks noGrp="1"/>
          </p:cNvSpPr>
          <p:nvPr>
            <p:ph idx="1"/>
          </p:nvPr>
        </p:nvSpPr>
        <p:spPr/>
        <p:txBody>
          <a:bodyPr>
            <a:normAutofit/>
          </a:bodyPr>
          <a:lstStyle/>
          <a:p>
            <a:pPr marL="0" indent="0">
              <a:buNone/>
            </a:pPr>
            <a:r>
              <a:rPr lang="en-US" b="1" dirty="0"/>
              <a:t>Why has Shinto been so closely tied to Japanese nationalism?</a:t>
            </a:r>
          </a:p>
          <a:p>
            <a:r>
              <a:rPr lang="en-US" dirty="0"/>
              <a:t>Nationalists idealized Japan’s ancient “Shinto” past</a:t>
            </a:r>
          </a:p>
          <a:p>
            <a:r>
              <a:rPr lang="en-US" dirty="0"/>
              <a:t>Japan projected as a large family with emperor as father</a:t>
            </a:r>
          </a:p>
          <a:p>
            <a:r>
              <a:rPr lang="en-US" dirty="0"/>
              <a:t>Emperor Hirohito (1901–1989): renounced divine status</a:t>
            </a:r>
          </a:p>
        </p:txBody>
      </p:sp>
    </p:spTree>
    <p:extLst>
      <p:ext uri="{BB962C8B-B14F-4D97-AF65-F5344CB8AC3E}">
        <p14:creationId xmlns:p14="http://schemas.microsoft.com/office/powerpoint/2010/main" val="1276913870"/>
      </p:ext>
    </p:extLst>
  </p:cSld>
  <p:clrMapOvr>
    <a:masterClrMapping/>
  </p:clrMapOvr>
  <mc:AlternateContent xmlns:mc="http://schemas.openxmlformats.org/markup-compatibility/2006" xmlns:p14="http://schemas.microsoft.com/office/powerpoint/2010/main">
    <mc:Choice Requires="p14">
      <p:transition spd="slow" p14:dur="2000" advTm="137894"/>
    </mc:Choice>
    <mc:Fallback xmlns="">
      <p:transition spd="slow" advTm="13789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a:t>“Sect Shinto”</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What is “Sect Shinto”?</a:t>
            </a:r>
          </a:p>
          <a:p>
            <a:r>
              <a:rPr lang="en-US" dirty="0"/>
              <a:t>In rural areas, female shamans fell into trances; kami spoke through them</a:t>
            </a:r>
          </a:p>
          <a:p>
            <a:r>
              <a:rPr lang="en-US" dirty="0" err="1"/>
              <a:t>Oomoto</a:t>
            </a:r>
            <a:r>
              <a:rPr lang="en-US" dirty="0"/>
              <a:t>: New movement</a:t>
            </a:r>
          </a:p>
          <a:p>
            <a:pPr lvl="1"/>
            <a:r>
              <a:rPr lang="en-US" dirty="0"/>
              <a:t>Revelations given to Madam </a:t>
            </a:r>
            <a:r>
              <a:rPr lang="en-US" dirty="0" err="1"/>
              <a:t>Nao</a:t>
            </a:r>
            <a:r>
              <a:rPr lang="en-US" dirty="0"/>
              <a:t> </a:t>
            </a:r>
            <a:r>
              <a:rPr lang="en-US" dirty="0" err="1"/>
              <a:t>Deguchi</a:t>
            </a:r>
            <a:r>
              <a:rPr lang="en-US" dirty="0"/>
              <a:t>, an illiterate widow possessed by a kami</a:t>
            </a:r>
          </a:p>
          <a:p>
            <a:pPr lvl="1"/>
            <a:r>
              <a:rPr lang="en-US" dirty="0"/>
              <a:t>Attracted 9 million followers during Meiji regime</a:t>
            </a:r>
          </a:p>
          <a:p>
            <a:pPr lvl="1"/>
            <a:r>
              <a:rPr lang="en-US" dirty="0"/>
              <a:t>New god </a:t>
            </a:r>
            <a:r>
              <a:rPr lang="en-US" dirty="0" err="1"/>
              <a:t>Oomoto</a:t>
            </a:r>
            <a:r>
              <a:rPr lang="en-US" dirty="0"/>
              <a:t> “Great Source”</a:t>
            </a:r>
          </a:p>
          <a:p>
            <a:pPr lvl="1"/>
            <a:r>
              <a:rPr lang="en-US" dirty="0"/>
              <a:t>Today: universalist approach, recognizing founders of other religions as kami</a:t>
            </a:r>
          </a:p>
          <a:p>
            <a:pPr marL="457200" lvl="1" indent="0">
              <a:buNone/>
            </a:pPr>
            <a:endParaRPr lang="en-US" dirty="0"/>
          </a:p>
        </p:txBody>
      </p:sp>
    </p:spTree>
    <p:extLst>
      <p:ext uri="{BB962C8B-B14F-4D97-AF65-F5344CB8AC3E}">
        <p14:creationId xmlns:p14="http://schemas.microsoft.com/office/powerpoint/2010/main" val="1523200915"/>
      </p:ext>
    </p:extLst>
  </p:cSld>
  <p:clrMapOvr>
    <a:masterClrMapping/>
  </p:clrMapOvr>
  <mc:AlternateContent xmlns:mc="http://schemas.openxmlformats.org/markup-compatibility/2006" xmlns:p14="http://schemas.microsoft.com/office/powerpoint/2010/main">
    <mc:Choice Requires="p14">
      <p:transition spd="slow" p14:dur="2000" advTm="184654"/>
    </mc:Choice>
    <mc:Fallback xmlns="">
      <p:transition spd="slow" advTm="18465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Shinto today (1 of 2)</a:t>
            </a:r>
          </a:p>
        </p:txBody>
      </p:sp>
      <p:sp>
        <p:nvSpPr>
          <p:cNvPr id="3" name="Content Placeholder 2"/>
          <p:cNvSpPr>
            <a:spLocks noGrp="1"/>
          </p:cNvSpPr>
          <p:nvPr>
            <p:ph idx="1"/>
          </p:nvPr>
        </p:nvSpPr>
        <p:spPr/>
        <p:txBody>
          <a:bodyPr>
            <a:normAutofit/>
          </a:bodyPr>
          <a:lstStyle/>
          <a:p>
            <a:pPr marL="0" indent="0">
              <a:buNone/>
            </a:pPr>
            <a:r>
              <a:rPr lang="en-US" b="1" dirty="0"/>
              <a:t>What rituals and ceremonies are practiced in contemporary Shinto?</a:t>
            </a:r>
          </a:p>
          <a:p>
            <a:r>
              <a:rPr lang="en-US" dirty="0"/>
              <a:t>Shinto commonly practiced in Hawai’i and Brazil</a:t>
            </a:r>
          </a:p>
          <a:p>
            <a:r>
              <a:rPr lang="en-US" dirty="0"/>
              <a:t>Threats to institutionalized Shinto</a:t>
            </a:r>
          </a:p>
          <a:p>
            <a:pPr lvl="1"/>
            <a:r>
              <a:rPr lang="en-US" dirty="0"/>
              <a:t>Reaction to World War II</a:t>
            </a:r>
          </a:p>
          <a:p>
            <a:pPr lvl="1"/>
            <a:r>
              <a:rPr lang="en-US" dirty="0"/>
              <a:t>Elimination of imperial mythology</a:t>
            </a:r>
          </a:p>
          <a:p>
            <a:pPr lvl="1"/>
            <a:r>
              <a:rPr lang="en-US" dirty="0"/>
              <a:t>Desire for modernization</a:t>
            </a:r>
          </a:p>
          <a:p>
            <a:pPr lvl="1"/>
            <a:endParaRPr lang="en-US" dirty="0"/>
          </a:p>
        </p:txBody>
      </p:sp>
    </p:spTree>
    <p:extLst>
      <p:ext uri="{BB962C8B-B14F-4D97-AF65-F5344CB8AC3E}">
        <p14:creationId xmlns:p14="http://schemas.microsoft.com/office/powerpoint/2010/main" val="2743818623"/>
      </p:ext>
    </p:extLst>
  </p:cSld>
  <p:clrMapOvr>
    <a:masterClrMapping/>
  </p:clrMapOvr>
  <mc:AlternateContent xmlns:mc="http://schemas.openxmlformats.org/markup-compatibility/2006" xmlns:p14="http://schemas.microsoft.com/office/powerpoint/2010/main">
    <mc:Choice Requires="p14">
      <p:transition spd="slow" p14:dur="2000" advTm="159442"/>
    </mc:Choice>
    <mc:Fallback xmlns="">
      <p:transition spd="slow" advTm="159442"/>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Shinto today (1 of 2)</a:t>
            </a:r>
          </a:p>
        </p:txBody>
      </p:sp>
      <p:sp>
        <p:nvSpPr>
          <p:cNvPr id="3" name="Content Placeholder 2"/>
          <p:cNvSpPr>
            <a:spLocks noGrp="1"/>
          </p:cNvSpPr>
          <p:nvPr>
            <p:ph idx="1"/>
          </p:nvPr>
        </p:nvSpPr>
        <p:spPr/>
        <p:txBody>
          <a:bodyPr>
            <a:normAutofit/>
          </a:bodyPr>
          <a:lstStyle/>
          <a:p>
            <a:pPr marL="0" indent="0">
              <a:buNone/>
            </a:pPr>
            <a:r>
              <a:rPr lang="en-US" b="1" dirty="0"/>
              <a:t>What rituals and ceremonies are practiced in contemporary Shinto?</a:t>
            </a:r>
          </a:p>
          <a:p>
            <a:r>
              <a:rPr lang="en-US" dirty="0"/>
              <a:t>Shinto symbolism of Japanese flag</a:t>
            </a:r>
          </a:p>
          <a:p>
            <a:r>
              <a:rPr lang="en-US" dirty="0"/>
              <a:t>Shinto shrines</a:t>
            </a:r>
          </a:p>
          <a:p>
            <a:pPr lvl="1"/>
            <a:r>
              <a:rPr lang="en-US" dirty="0"/>
              <a:t>80 million visitors at New Year</a:t>
            </a:r>
          </a:p>
          <a:p>
            <a:pPr lvl="1"/>
            <a:r>
              <a:rPr lang="en-US" dirty="0"/>
              <a:t>More visitors are tourists than believers</a:t>
            </a:r>
          </a:p>
          <a:p>
            <a:pPr lvl="1"/>
            <a:endParaRPr lang="en-US" dirty="0"/>
          </a:p>
        </p:txBody>
      </p:sp>
    </p:spTree>
    <p:extLst>
      <p:ext uri="{BB962C8B-B14F-4D97-AF65-F5344CB8AC3E}">
        <p14:creationId xmlns:p14="http://schemas.microsoft.com/office/powerpoint/2010/main" val="26748120"/>
      </p:ext>
    </p:extLst>
  </p:cSld>
  <p:clrMapOvr>
    <a:masterClrMapping/>
  </p:clrMapOvr>
  <mc:AlternateContent xmlns:mc="http://schemas.openxmlformats.org/markup-compatibility/2006" xmlns:p14="http://schemas.microsoft.com/office/powerpoint/2010/main">
    <mc:Choice Requires="p14">
      <p:transition spd="slow" p14:dur="2000" advTm="66095"/>
    </mc:Choice>
    <mc:Fallback xmlns="">
      <p:transition spd="slow" advTm="6609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60BE-710C-BFD0-AC67-EC06F40C318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B6B0961-2714-26E3-EAFD-4563C87C27C9}"/>
              </a:ext>
            </a:extLst>
          </p:cNvPr>
          <p:cNvSpPr>
            <a:spLocks noGrp="1"/>
          </p:cNvSpPr>
          <p:nvPr>
            <p:ph idx="1"/>
          </p:nvPr>
        </p:nvSpPr>
        <p:spPr/>
        <p:txBody>
          <a:bodyPr>
            <a:noAutofit/>
          </a:bodyPr>
          <a:lstStyle/>
          <a:p>
            <a:r>
              <a:rPr lang="en-US" sz="2200" dirty="0"/>
              <a:t>“Shinto” is an overarching label applied to various ways of honoring the spirits in nature, so named to distinguish such practices from Buddhism and other religions brought from outside Japan.</a:t>
            </a:r>
          </a:p>
          <a:p>
            <a:r>
              <a:rPr lang="en-US" sz="2200" dirty="0"/>
              <a:t>Native to Japan, Shinto is not a single self-conscious religious tradition but rather a descriptor of ways of honoring nature, ancestors, folk religion, local rites, festivals, imperial myths, nationalism, and universalistic teachings.</a:t>
            </a:r>
          </a:p>
          <a:p>
            <a:r>
              <a:rPr lang="en-US" sz="2200" dirty="0"/>
              <a:t>It is an indigenous tradition, which in modern practice may be combined with elements of Confucianism, Buddhism, and Christianity.</a:t>
            </a:r>
          </a:p>
          <a:p>
            <a:r>
              <a:rPr lang="en-US" sz="2200" dirty="0"/>
              <a:t>It has also been associated with imperial power and worship of the emperor.</a:t>
            </a:r>
          </a:p>
        </p:txBody>
      </p:sp>
    </p:spTree>
    <p:extLst>
      <p:ext uri="{BB962C8B-B14F-4D97-AF65-F5344CB8AC3E}">
        <p14:creationId xmlns:p14="http://schemas.microsoft.com/office/powerpoint/2010/main" val="1741178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Shinto today (1 of 2)</a:t>
            </a:r>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What rituals and ceremonies are practiced in contemporary Shinto?</a:t>
            </a:r>
          </a:p>
          <a:p>
            <a:r>
              <a:rPr lang="en-US" dirty="0"/>
              <a:t>People come to the shrines. They gather there because these are sacred places from ancient times where people have come to pray. And other people want to go where people are gathered, so some of the shrines become vacation places, surrounded by souvenir shops. Many come to Shinto shrines and pray Buddhist prayers. Why not? Buddha is one of the kami. Everything has kami. </a:t>
            </a:r>
          </a:p>
          <a:p>
            <a:pPr marL="0" indent="0">
              <a:buNone/>
            </a:pPr>
            <a:r>
              <a:rPr lang="en-US" dirty="0"/>
              <a:t>				Shinto priest Hitoshi Iwasaki</a:t>
            </a:r>
          </a:p>
          <a:p>
            <a:pPr marL="0" indent="0">
              <a:buNone/>
            </a:pPr>
            <a:endParaRPr lang="en-US" dirty="0"/>
          </a:p>
        </p:txBody>
      </p:sp>
    </p:spTree>
    <p:extLst>
      <p:ext uri="{BB962C8B-B14F-4D97-AF65-F5344CB8AC3E}">
        <p14:creationId xmlns:p14="http://schemas.microsoft.com/office/powerpoint/2010/main" val="631086607"/>
      </p:ext>
    </p:extLst>
  </p:cSld>
  <p:clrMapOvr>
    <a:masterClrMapping/>
  </p:clrMapOvr>
  <mc:AlternateContent xmlns:mc="http://schemas.openxmlformats.org/markup-compatibility/2006" xmlns:p14="http://schemas.microsoft.com/office/powerpoint/2010/main">
    <mc:Choice Requires="p14">
      <p:transition spd="slow" p14:dur="2000" advTm="15909"/>
    </mc:Choice>
    <mc:Fallback xmlns="">
      <p:transition spd="slow" advTm="1590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Shinto today (2 of 2)</a:t>
            </a:r>
          </a:p>
        </p:txBody>
      </p:sp>
      <p:sp>
        <p:nvSpPr>
          <p:cNvPr id="3" name="Content Placeholder 2" descr="Sumo wrestling with many Shinto elements"/>
          <p:cNvSpPr>
            <a:spLocks noGrp="1"/>
          </p:cNvSpPr>
          <p:nvPr>
            <p:ph sz="half" idx="1"/>
          </p:nvPr>
        </p:nvSpPr>
        <p:spPr>
          <a:xfrm>
            <a:off x="457200" y="1600201"/>
            <a:ext cx="8458200" cy="1447800"/>
          </a:xfrm>
        </p:spPr>
        <p:txBody>
          <a:bodyPr>
            <a:normAutofit lnSpcReduction="10000"/>
          </a:bodyPr>
          <a:lstStyle/>
          <a:p>
            <a:r>
              <a:rPr lang="en-US" dirty="0"/>
              <a:t>Disasters of 2011 caused citizens to urge for more respect for nature</a:t>
            </a:r>
          </a:p>
          <a:p>
            <a:r>
              <a:rPr lang="en-US" dirty="0"/>
              <a:t>Sumo wrestling: many Shinto elements</a:t>
            </a:r>
          </a:p>
        </p:txBody>
      </p:sp>
      <p:pic>
        <p:nvPicPr>
          <p:cNvPr id="6" name="Content Placeholder 5" descr="A group of men in a wrestling ring with a crowd watching Sumo wrestling with &#10;many Shinto elements&#10;">
            <a:extLst>
              <a:ext uri="{FF2B5EF4-FFF2-40B4-BE49-F238E27FC236}">
                <a16:creationId xmlns:a16="http://schemas.microsoft.com/office/drawing/2014/main" id="{6AB1DDC2-D518-42D5-9876-F69C9D29DBE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259806" y="3053220"/>
            <a:ext cx="4624387" cy="3077320"/>
          </a:xfrm>
        </p:spPr>
      </p:pic>
    </p:spTree>
    <p:extLst>
      <p:ext uri="{BB962C8B-B14F-4D97-AF65-F5344CB8AC3E}">
        <p14:creationId xmlns:p14="http://schemas.microsoft.com/office/powerpoint/2010/main" val="2567787067"/>
      </p:ext>
    </p:extLst>
  </p:cSld>
  <p:clrMapOvr>
    <a:masterClrMapping/>
  </p:clrMapOvr>
  <mc:AlternateContent xmlns:mc="http://schemas.openxmlformats.org/markup-compatibility/2006" xmlns:p14="http://schemas.microsoft.com/office/powerpoint/2010/main">
    <mc:Choice Requires="p14">
      <p:transition spd="slow" p14:dur="2000" advTm="89395"/>
    </mc:Choice>
    <mc:Fallback xmlns="">
      <p:transition spd="slow" advTm="8939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Shinto today (2 of 2)</a:t>
            </a:r>
          </a:p>
        </p:txBody>
      </p:sp>
      <p:sp>
        <p:nvSpPr>
          <p:cNvPr id="3" name="Content Placeholder 2"/>
          <p:cNvSpPr>
            <a:spLocks noGrp="1"/>
          </p:cNvSpPr>
          <p:nvPr>
            <p:ph idx="1"/>
          </p:nvPr>
        </p:nvSpPr>
        <p:spPr/>
        <p:txBody>
          <a:bodyPr>
            <a:normAutofit/>
          </a:bodyPr>
          <a:lstStyle/>
          <a:p>
            <a:r>
              <a:rPr lang="en-US" b="1" dirty="0"/>
              <a:t>Yasukuni Shrine: controversy over honoring war criminals</a:t>
            </a:r>
          </a:p>
          <a:p>
            <a:r>
              <a:rPr lang="en-US" dirty="0"/>
              <a:t>Shinto shrines: Brazil, Canada, France, North and South Korean, the Netherlands, Taiwan, and the United States</a:t>
            </a:r>
          </a:p>
          <a:p>
            <a:pPr marL="457200" lvl="1" indent="0">
              <a:buNone/>
            </a:pPr>
            <a:endParaRPr lang="en-US" b="1" dirty="0"/>
          </a:p>
        </p:txBody>
      </p:sp>
    </p:spTree>
    <p:extLst>
      <p:ext uri="{BB962C8B-B14F-4D97-AF65-F5344CB8AC3E}">
        <p14:creationId xmlns:p14="http://schemas.microsoft.com/office/powerpoint/2010/main" val="40035970"/>
      </p:ext>
    </p:extLst>
  </p:cSld>
  <p:clrMapOvr>
    <a:masterClrMapping/>
  </p:clrMapOvr>
  <mc:AlternateContent xmlns:mc="http://schemas.openxmlformats.org/markup-compatibility/2006" xmlns:p14="http://schemas.microsoft.com/office/powerpoint/2010/main">
    <mc:Choice Requires="p14">
      <p:transition spd="slow" p14:dur="2000" advTm="10475"/>
    </mc:Choice>
    <mc:Fallback xmlns="">
      <p:transition spd="slow" advTm="10475"/>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Yasukuni Shrine “Peaceful Country” is a controversial shrine"/>
          <p:cNvSpPr>
            <a:spLocks noGrp="1"/>
          </p:cNvSpPr>
          <p:nvPr>
            <p:ph type="title"/>
          </p:nvPr>
        </p:nvSpPr>
        <p:spPr/>
        <p:txBody>
          <a:bodyPr>
            <a:noAutofit/>
          </a:bodyPr>
          <a:lstStyle/>
          <a:p>
            <a:r>
              <a:rPr lang="en-US" dirty="0"/>
              <a:t>Yasukuni Shrine “Peaceful Country” </a:t>
            </a:r>
          </a:p>
        </p:txBody>
      </p:sp>
      <p:sp>
        <p:nvSpPr>
          <p:cNvPr id="3" name="Content Placeholder 2"/>
          <p:cNvSpPr>
            <a:spLocks noGrp="1"/>
          </p:cNvSpPr>
          <p:nvPr>
            <p:ph sz="half" idx="1"/>
          </p:nvPr>
        </p:nvSpPr>
        <p:spPr/>
        <p:txBody>
          <a:bodyPr>
            <a:normAutofit lnSpcReduction="10000"/>
          </a:bodyPr>
          <a:lstStyle/>
          <a:p>
            <a:r>
              <a:rPr lang="en-US" dirty="0"/>
              <a:t>Controversy over honoring war criminals</a:t>
            </a:r>
          </a:p>
          <a:p>
            <a:r>
              <a:rPr lang="en-US" dirty="0"/>
              <a:t>Dedicated during the Meiji Restoration in honor of those who have given their lives in war </a:t>
            </a:r>
          </a:p>
          <a:p>
            <a:r>
              <a:rPr lang="en-US" dirty="0"/>
              <a:t>Written records of some 2.5 million people who died in various conflicts are enshrined </a:t>
            </a:r>
          </a:p>
          <a:p>
            <a:endParaRPr lang="en-US" dirty="0"/>
          </a:p>
        </p:txBody>
      </p:sp>
      <p:pic>
        <p:nvPicPr>
          <p:cNvPr id="10" name="Content Placeholder 9" descr="Controversy over honoring war criminals&#10;">
            <a:extLst>
              <a:ext uri="{FF2B5EF4-FFF2-40B4-BE49-F238E27FC236}">
                <a16:creationId xmlns:a16="http://schemas.microsoft.com/office/drawing/2014/main" id="{C80E1BB0-E7E3-43C9-ACE9-09E72D7D3DF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9246" y="2438400"/>
            <a:ext cx="4038600" cy="2850578"/>
          </a:xfrm>
        </p:spPr>
      </p:pic>
    </p:spTree>
    <p:extLst>
      <p:ext uri="{BB962C8B-B14F-4D97-AF65-F5344CB8AC3E}">
        <p14:creationId xmlns:p14="http://schemas.microsoft.com/office/powerpoint/2010/main" val="1533378698"/>
      </p:ext>
    </p:extLst>
  </p:cSld>
  <p:clrMapOvr>
    <a:masterClrMapping/>
  </p:clrMapOvr>
  <mc:AlternateContent xmlns:mc="http://schemas.openxmlformats.org/markup-compatibility/2006" xmlns:p14="http://schemas.microsoft.com/office/powerpoint/2010/main">
    <mc:Choice Requires="p14">
      <p:transition spd="slow" p14:dur="2000" advTm="19744"/>
    </mc:Choice>
    <mc:Fallback xmlns="">
      <p:transition spd="slow" advTm="19744"/>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Yasukuni Shrine “Peaceful Country” </a:t>
            </a:r>
          </a:p>
        </p:txBody>
      </p:sp>
      <p:sp>
        <p:nvSpPr>
          <p:cNvPr id="3" name="Content Placeholder 2"/>
          <p:cNvSpPr>
            <a:spLocks noGrp="1"/>
          </p:cNvSpPr>
          <p:nvPr>
            <p:ph sz="half" idx="1"/>
          </p:nvPr>
        </p:nvSpPr>
        <p:spPr/>
        <p:txBody>
          <a:bodyPr>
            <a:normAutofit fontScale="85000" lnSpcReduction="10000"/>
          </a:bodyPr>
          <a:lstStyle/>
          <a:p>
            <a:r>
              <a:rPr lang="en-US" dirty="0"/>
              <a:t>Political controversy concerns the 1978 inclusion of 14 Japanese leaders from World War II who had been classified as Class A war criminals by an Allied tribunal</a:t>
            </a:r>
          </a:p>
          <a:p>
            <a:r>
              <a:rPr lang="en-US" dirty="0"/>
              <a:t>When highly visible political figures—including Japanese prime ministers—have paid their respects at the shrine, there has been strong criticism from abroad.</a:t>
            </a:r>
          </a:p>
        </p:txBody>
      </p:sp>
      <p:pic>
        <p:nvPicPr>
          <p:cNvPr id="10" name="Content Placeholder 9" descr="Political controversy concerns the 1978 inclusion of 14 Japanese leaders from World War II who had been classified as Class A war criminals by an Allied tribunal&#10;">
            <a:extLst>
              <a:ext uri="{FF2B5EF4-FFF2-40B4-BE49-F238E27FC236}">
                <a16:creationId xmlns:a16="http://schemas.microsoft.com/office/drawing/2014/main" id="{C80E1BB0-E7E3-43C9-ACE9-09E72D7D3DF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437892"/>
            <a:ext cx="4038600" cy="2850578"/>
          </a:xfrm>
        </p:spPr>
      </p:pic>
    </p:spTree>
    <p:extLst>
      <p:ext uri="{BB962C8B-B14F-4D97-AF65-F5344CB8AC3E}">
        <p14:creationId xmlns:p14="http://schemas.microsoft.com/office/powerpoint/2010/main" val="4112194677"/>
      </p:ext>
    </p:extLst>
  </p:cSld>
  <p:clrMapOvr>
    <a:masterClrMapping/>
  </p:clrMapOvr>
  <mc:AlternateContent xmlns:mc="http://schemas.openxmlformats.org/markup-compatibility/2006" xmlns:p14="http://schemas.microsoft.com/office/powerpoint/2010/main">
    <mc:Choice Requires="p14">
      <p:transition spd="slow" p14:dur="2000" advTm="41412"/>
    </mc:Choice>
    <mc:Fallback xmlns="">
      <p:transition spd="slow" advTm="41412"/>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Yasukuni Shrine “Peaceful Country” </a:t>
            </a:r>
          </a:p>
        </p:txBody>
      </p:sp>
      <p:sp>
        <p:nvSpPr>
          <p:cNvPr id="3" name="Content Placeholder 2"/>
          <p:cNvSpPr>
            <a:spLocks noGrp="1"/>
          </p:cNvSpPr>
          <p:nvPr>
            <p:ph sz="half" idx="1"/>
          </p:nvPr>
        </p:nvSpPr>
        <p:spPr/>
        <p:txBody>
          <a:bodyPr>
            <a:normAutofit/>
          </a:bodyPr>
          <a:lstStyle/>
          <a:p>
            <a:r>
              <a:rPr lang="en-US" dirty="0"/>
              <a:t>China and Korea regard the shrine as a symbol of militarism and ultranationalism, and the prime ministers’ visits as disregard for the principle of separation of religion from the state.</a:t>
            </a:r>
          </a:p>
        </p:txBody>
      </p:sp>
      <p:pic>
        <p:nvPicPr>
          <p:cNvPr id="10" name="Content Placeholder 9" descr="A picture containing sky, outdoor&#10;&#10;Description automatically generated">
            <a:extLst>
              <a:ext uri="{FF2B5EF4-FFF2-40B4-BE49-F238E27FC236}">
                <a16:creationId xmlns:a16="http://schemas.microsoft.com/office/drawing/2014/main" id="{C80E1BB0-E7E3-43C9-ACE9-09E72D7D3DF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437892"/>
            <a:ext cx="4038600" cy="2850578"/>
          </a:xfrm>
        </p:spPr>
      </p:pic>
    </p:spTree>
    <p:extLst>
      <p:ext uri="{BB962C8B-B14F-4D97-AF65-F5344CB8AC3E}">
        <p14:creationId xmlns:p14="http://schemas.microsoft.com/office/powerpoint/2010/main" val="1826001308"/>
      </p:ext>
    </p:extLst>
  </p:cSld>
  <p:clrMapOvr>
    <a:masterClrMapping/>
  </p:clrMapOvr>
  <mc:AlternateContent xmlns:mc="http://schemas.openxmlformats.org/markup-compatibility/2006" xmlns:p14="http://schemas.microsoft.com/office/powerpoint/2010/main">
    <mc:Choice Requires="p14">
      <p:transition spd="slow" p14:dur="2000" advTm="80213"/>
    </mc:Choice>
    <mc:Fallback xmlns="">
      <p:transition spd="slow" advTm="80213"/>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Shinto today (2 of 2)</a:t>
            </a:r>
          </a:p>
        </p:txBody>
      </p:sp>
      <p:sp>
        <p:nvSpPr>
          <p:cNvPr id="3" name="Content Placeholder 2"/>
          <p:cNvSpPr>
            <a:spLocks noGrp="1"/>
          </p:cNvSpPr>
          <p:nvPr>
            <p:ph idx="1"/>
          </p:nvPr>
        </p:nvSpPr>
        <p:spPr/>
        <p:txBody>
          <a:bodyPr>
            <a:normAutofit fontScale="77500" lnSpcReduction="20000"/>
          </a:bodyPr>
          <a:lstStyle/>
          <a:p>
            <a:r>
              <a:rPr lang="en-US" dirty="0"/>
              <a:t>Shinto shrines: Brazil, Canada, France, North and South Korean, the Netherlands, Taiwan, and the United States</a:t>
            </a:r>
          </a:p>
          <a:p>
            <a:r>
              <a:rPr lang="en-US" dirty="0"/>
              <a:t>Some Shinto adherents now explain their path as a universal natural religion, rather than an exclusively Japanese phenomenon</a:t>
            </a:r>
          </a:p>
          <a:p>
            <a:r>
              <a:rPr lang="en-US" dirty="0"/>
              <a:t>Try to explain the way of harmony with the kami to interested non-Japanese, without striving for conversions</a:t>
            </a:r>
          </a:p>
          <a:p>
            <a:r>
              <a:rPr lang="en-US" dirty="0"/>
              <a:t>Signs of a return to the central theme of Shinto as harmony with nature</a:t>
            </a:r>
          </a:p>
          <a:p>
            <a:r>
              <a:rPr lang="en-US" dirty="0"/>
              <a:t>New attempts to teach children the thousands-of-years-old rice-cultivation ceremony, and with it, values such as co-existence and “co-prosperity” with the natural environment and with each other</a:t>
            </a:r>
          </a:p>
          <a:p>
            <a:pPr marL="457200" lvl="1" indent="0">
              <a:buNone/>
            </a:pPr>
            <a:endParaRPr lang="en-US" b="1" dirty="0"/>
          </a:p>
        </p:txBody>
      </p:sp>
    </p:spTree>
    <p:extLst>
      <p:ext uri="{BB962C8B-B14F-4D97-AF65-F5344CB8AC3E}">
        <p14:creationId xmlns:p14="http://schemas.microsoft.com/office/powerpoint/2010/main" val="3321089018"/>
      </p:ext>
    </p:extLst>
  </p:cSld>
  <p:clrMapOvr>
    <a:masterClrMapping/>
  </p:clrMapOvr>
  <mc:AlternateContent xmlns:mc="http://schemas.openxmlformats.org/markup-compatibility/2006" xmlns:p14="http://schemas.microsoft.com/office/powerpoint/2010/main">
    <mc:Choice Requires="p14">
      <p:transition spd="slow" p14:dur="2000" advTm="77102"/>
    </mc:Choice>
    <mc:Fallback xmlns="">
      <p:transition spd="slow" advTm="7710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662D-8068-41E9-8BE5-E9F87D605713}"/>
              </a:ext>
            </a:extLst>
          </p:cNvPr>
          <p:cNvSpPr>
            <a:spLocks noGrp="1"/>
          </p:cNvSpPr>
          <p:nvPr>
            <p:ph type="title"/>
          </p:nvPr>
        </p:nvSpPr>
        <p:spPr/>
        <p:txBody>
          <a:bodyPr/>
          <a:lstStyle/>
          <a:p>
            <a:r>
              <a:rPr lang="en-US" dirty="0"/>
              <a:t>7.1 The roots of “Shinto”</a:t>
            </a:r>
          </a:p>
        </p:txBody>
      </p:sp>
      <p:sp>
        <p:nvSpPr>
          <p:cNvPr id="3" name="Content Placeholder 2">
            <a:extLst>
              <a:ext uri="{FF2B5EF4-FFF2-40B4-BE49-F238E27FC236}">
                <a16:creationId xmlns:a16="http://schemas.microsoft.com/office/drawing/2014/main" id="{916209BB-243A-4E74-17EB-A0534CD584CB}"/>
              </a:ext>
            </a:extLst>
          </p:cNvPr>
          <p:cNvSpPr>
            <a:spLocks noGrp="1"/>
          </p:cNvSpPr>
          <p:nvPr>
            <p:ph idx="1"/>
          </p:nvPr>
        </p:nvSpPr>
        <p:spPr/>
        <p:txBody>
          <a:bodyPr>
            <a:normAutofit fontScale="85000" lnSpcReduction="20000"/>
          </a:bodyPr>
          <a:lstStyle/>
          <a:p>
            <a:r>
              <a:rPr lang="en-US" dirty="0"/>
              <a:t>The label Shinto derives from the words shin (divine being) and do (way).</a:t>
            </a:r>
          </a:p>
          <a:p>
            <a:r>
              <a:rPr lang="en-US" dirty="0"/>
              <a:t>The two major written Shinto chronicles, the </a:t>
            </a:r>
            <a:r>
              <a:rPr lang="en-US" dirty="0" err="1"/>
              <a:t>Kojiki</a:t>
            </a:r>
            <a:r>
              <a:rPr lang="en-US" dirty="0"/>
              <a:t> (compiled in 712 CE) and the Nihongi (compiled in 720 CE), appear to be influenced by Buddhist, Confucian, Korean, and Chinese thought.</a:t>
            </a:r>
          </a:p>
          <a:p>
            <a:r>
              <a:rPr lang="en-US" dirty="0"/>
              <a:t>These chronicles combine myths, historical facts, politics, and literature and are generally not thought of as sacred scriptures.</a:t>
            </a:r>
          </a:p>
          <a:p>
            <a:r>
              <a:rPr lang="en-US" dirty="0"/>
              <a:t>During the Tokugawa period (1600–1868) and the Meiji Restoration (1868), Imperial efforts were also made to define a specifically Japanese religion.</a:t>
            </a:r>
          </a:p>
        </p:txBody>
      </p:sp>
    </p:spTree>
    <p:extLst>
      <p:ext uri="{BB962C8B-B14F-4D97-AF65-F5344CB8AC3E}">
        <p14:creationId xmlns:p14="http://schemas.microsoft.com/office/powerpoint/2010/main" val="289608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662D-8068-41E9-8BE5-E9F87D605713}"/>
              </a:ext>
            </a:extLst>
          </p:cNvPr>
          <p:cNvSpPr>
            <a:spLocks noGrp="1"/>
          </p:cNvSpPr>
          <p:nvPr>
            <p:ph type="title"/>
          </p:nvPr>
        </p:nvSpPr>
        <p:spPr/>
        <p:txBody>
          <a:bodyPr/>
          <a:lstStyle/>
          <a:p>
            <a:r>
              <a:rPr lang="en-US" dirty="0"/>
              <a:t>7.1 The roots of “Shinto”</a:t>
            </a:r>
          </a:p>
        </p:txBody>
      </p:sp>
      <p:sp>
        <p:nvSpPr>
          <p:cNvPr id="3" name="Content Placeholder 2">
            <a:extLst>
              <a:ext uri="{FF2B5EF4-FFF2-40B4-BE49-F238E27FC236}">
                <a16:creationId xmlns:a16="http://schemas.microsoft.com/office/drawing/2014/main" id="{916209BB-243A-4E74-17EB-A0534CD584CB}"/>
              </a:ext>
            </a:extLst>
          </p:cNvPr>
          <p:cNvSpPr>
            <a:spLocks noGrp="1"/>
          </p:cNvSpPr>
          <p:nvPr>
            <p:ph idx="1"/>
          </p:nvPr>
        </p:nvSpPr>
        <p:spPr/>
        <p:txBody>
          <a:bodyPr>
            <a:normAutofit fontScale="77500" lnSpcReduction="20000"/>
          </a:bodyPr>
          <a:lstStyle/>
          <a:p>
            <a:r>
              <a:rPr lang="en-US" dirty="0"/>
              <a:t>Shinto does not have a known founder, nor does it have an orthodox sacred scripture, or an explicit ethical code.</a:t>
            </a:r>
          </a:p>
          <a:p>
            <a:r>
              <a:rPr lang="en-US" dirty="0"/>
              <a:t>Its historical origins appear to lie in the practice of individual clans worshiping a deity as their ancestor, along with worship of other unseen beings and natural forces.</a:t>
            </a:r>
          </a:p>
          <a:p>
            <a:r>
              <a:rPr lang="en-US" dirty="0"/>
              <a:t>It was not identified with a specific name until Buddhism spread to Japan during the sixth century CE. After that time, this indigenous sacred way sought to distinguish itself from Buddhism. Until that necessity occurred, this sacred path was simply understood as the proper attitude with which to live one’s life.</a:t>
            </a:r>
          </a:p>
          <a:p>
            <a:endParaRPr lang="en-US" dirty="0"/>
          </a:p>
        </p:txBody>
      </p:sp>
    </p:spTree>
    <p:extLst>
      <p:ext uri="{BB962C8B-B14F-4D97-AF65-F5344CB8AC3E}">
        <p14:creationId xmlns:p14="http://schemas.microsoft.com/office/powerpoint/2010/main" val="3410373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662D-8068-41E9-8BE5-E9F87D605713}"/>
              </a:ext>
            </a:extLst>
          </p:cNvPr>
          <p:cNvSpPr>
            <a:spLocks noGrp="1"/>
          </p:cNvSpPr>
          <p:nvPr>
            <p:ph type="title"/>
          </p:nvPr>
        </p:nvSpPr>
        <p:spPr/>
        <p:txBody>
          <a:bodyPr/>
          <a:lstStyle/>
          <a:p>
            <a:r>
              <a:rPr lang="en-US" dirty="0"/>
              <a:t>7.1 Kinship with nature</a:t>
            </a:r>
          </a:p>
        </p:txBody>
      </p:sp>
      <p:sp>
        <p:nvSpPr>
          <p:cNvPr id="3" name="Content Placeholder 2">
            <a:extLst>
              <a:ext uri="{FF2B5EF4-FFF2-40B4-BE49-F238E27FC236}">
                <a16:creationId xmlns:a16="http://schemas.microsoft.com/office/drawing/2014/main" id="{916209BB-243A-4E74-17EB-A0534CD584CB}"/>
              </a:ext>
            </a:extLst>
          </p:cNvPr>
          <p:cNvSpPr>
            <a:spLocks noGrp="1"/>
          </p:cNvSpPr>
          <p:nvPr>
            <p:ph idx="1"/>
          </p:nvPr>
        </p:nvSpPr>
        <p:spPr/>
        <p:txBody>
          <a:bodyPr>
            <a:normAutofit fontScale="92500" lnSpcReduction="20000"/>
          </a:bodyPr>
          <a:lstStyle/>
          <a:p>
            <a:r>
              <a:rPr lang="en-US" dirty="0"/>
              <a:t>Natural beauty and symmetry have always been important in Japan.</a:t>
            </a:r>
          </a:p>
          <a:p>
            <a:r>
              <a:rPr lang="en-US" dirty="0"/>
              <a:t>People organized their lives around the seasons.</a:t>
            </a:r>
          </a:p>
          <a:p>
            <a:r>
              <a:rPr lang="en-US" dirty="0"/>
              <a:t>Mount Fuji is honored as an embodiment of the divine power that forced the land up through the sea.</a:t>
            </a:r>
          </a:p>
          <a:p>
            <a:r>
              <a:rPr lang="en-US" dirty="0"/>
              <a:t>Reverence for nature is expressed in the arts.</a:t>
            </a:r>
          </a:p>
          <a:p>
            <a:r>
              <a:rPr lang="en-US" dirty="0"/>
              <a:t>Industrialization and urbanization have challenged the kinship with nature insofar as they have blighted much of the natural land of Japan.</a:t>
            </a:r>
          </a:p>
        </p:txBody>
      </p:sp>
    </p:spTree>
    <p:extLst>
      <p:ext uri="{BB962C8B-B14F-4D97-AF65-F5344CB8AC3E}">
        <p14:creationId xmlns:p14="http://schemas.microsoft.com/office/powerpoint/2010/main" val="250833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662D-8068-41E9-8BE5-E9F87D605713}"/>
              </a:ext>
            </a:extLst>
          </p:cNvPr>
          <p:cNvSpPr>
            <a:spLocks noGrp="1"/>
          </p:cNvSpPr>
          <p:nvPr>
            <p:ph type="title"/>
          </p:nvPr>
        </p:nvSpPr>
        <p:spPr/>
        <p:txBody>
          <a:bodyPr/>
          <a:lstStyle/>
          <a:p>
            <a:r>
              <a:rPr lang="en-US" dirty="0"/>
              <a:t>7.1 Relationships with the kami</a:t>
            </a:r>
          </a:p>
        </p:txBody>
      </p:sp>
      <p:sp>
        <p:nvSpPr>
          <p:cNvPr id="3" name="Content Placeholder 2">
            <a:extLst>
              <a:ext uri="{FF2B5EF4-FFF2-40B4-BE49-F238E27FC236}">
                <a16:creationId xmlns:a16="http://schemas.microsoft.com/office/drawing/2014/main" id="{916209BB-243A-4E74-17EB-A0534CD584CB}"/>
              </a:ext>
            </a:extLst>
          </p:cNvPr>
          <p:cNvSpPr>
            <a:spLocks noGrp="1"/>
          </p:cNvSpPr>
          <p:nvPr>
            <p:ph idx="1"/>
          </p:nvPr>
        </p:nvSpPr>
        <p:spPr/>
        <p:txBody>
          <a:bodyPr>
            <a:normAutofit fontScale="92500" lnSpcReduction="10000"/>
          </a:bodyPr>
          <a:lstStyle/>
          <a:p>
            <a:r>
              <a:rPr lang="en-US" dirty="0"/>
              <a:t>The most ancient forms of spirituality in Japan were probably linked to the spirits perceived in the natural world—the kami.</a:t>
            </a:r>
          </a:p>
          <a:p>
            <a:r>
              <a:rPr lang="en-US" dirty="0"/>
              <a:t>The sacred is understood to be both immanent and transcendent; the divine originated as one essence. This essence gave birth to many kami or spirits, which organized the material world.</a:t>
            </a:r>
          </a:p>
          <a:p>
            <a:r>
              <a:rPr lang="en-US" dirty="0"/>
              <a:t>The </a:t>
            </a:r>
            <a:r>
              <a:rPr lang="en-US" dirty="0" err="1"/>
              <a:t>Amatsu</a:t>
            </a:r>
            <a:r>
              <a:rPr lang="en-US" dirty="0"/>
              <a:t> kami created Amaterasu, the goddess of the sun, and also created the ancestors of the Japanese.</a:t>
            </a:r>
          </a:p>
        </p:txBody>
      </p:sp>
    </p:spTree>
    <p:extLst>
      <p:ext uri="{BB962C8B-B14F-4D97-AF65-F5344CB8AC3E}">
        <p14:creationId xmlns:p14="http://schemas.microsoft.com/office/powerpoint/2010/main" val="2103928834"/>
      </p:ext>
    </p:extLst>
  </p:cSld>
  <p:clrMapOvr>
    <a:masterClrMapping/>
  </p:clrMapOvr>
</p:sld>
</file>

<file path=ppt/theme/theme1.xml><?xml version="1.0" encoding="utf-8"?>
<a:theme xmlns:a="http://schemas.openxmlformats.org/drawingml/2006/main" name="Beebe8e_PPT_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Beebe8e_PPT_master</Template>
  <TotalTime>2814</TotalTime>
  <Words>7236</Words>
  <Application>Microsoft Office PowerPoint</Application>
  <PresentationFormat>On-screen Show (4:3)</PresentationFormat>
  <Paragraphs>400</Paragraphs>
  <Slides>56</Slides>
  <Notes>34</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56</vt:i4>
      </vt:variant>
    </vt:vector>
  </HeadingPairs>
  <TitlesOfParts>
    <vt:vector size="61" baseType="lpstr">
      <vt:lpstr>Arial</vt:lpstr>
      <vt:lpstr>Calibri</vt:lpstr>
      <vt:lpstr>Verdana</vt:lpstr>
      <vt:lpstr>Beebe8e_PPT_master</vt:lpstr>
      <vt:lpstr>Office Theme</vt:lpstr>
      <vt:lpstr>PowerPoint Presentation</vt:lpstr>
      <vt:lpstr>Learning Objectives</vt:lpstr>
      <vt:lpstr>PowerPoint Presentation</vt:lpstr>
      <vt:lpstr>Introduction</vt:lpstr>
      <vt:lpstr>Introduction</vt:lpstr>
      <vt:lpstr>7.1 The roots of “Shinto”</vt:lpstr>
      <vt:lpstr>7.1 The roots of “Shinto”</vt:lpstr>
      <vt:lpstr>7.1 Kinship with nature</vt:lpstr>
      <vt:lpstr>7.1 Relationships with the kami</vt:lpstr>
      <vt:lpstr>Sun Goddess Amaterasu emerges from cave</vt:lpstr>
      <vt:lpstr>7.1 Shrines</vt:lpstr>
      <vt:lpstr>7.1 Relationships with the kami</vt:lpstr>
      <vt:lpstr>Shinto</vt:lpstr>
      <vt:lpstr>Shinto</vt:lpstr>
      <vt:lpstr>The Roots of “Shinto” (1 of 3)</vt:lpstr>
      <vt:lpstr>The Roots of “Shinto” (2 of 3)</vt:lpstr>
      <vt:lpstr>The Roots of “Shinto”(3 of 3)</vt:lpstr>
      <vt:lpstr>The Perry Expedition </vt:lpstr>
      <vt:lpstr>The Perry Expedition </vt:lpstr>
      <vt:lpstr>Political changes &amp; Shinto</vt:lpstr>
      <vt:lpstr>Political changes &amp; Shinto</vt:lpstr>
      <vt:lpstr>Kinship with nature</vt:lpstr>
      <vt:lpstr>Relationships with kami</vt:lpstr>
      <vt:lpstr>Relationships with kami</vt:lpstr>
      <vt:lpstr>Relationships with kami</vt:lpstr>
      <vt:lpstr>Relationships with kami</vt:lpstr>
      <vt:lpstr>Shrines</vt:lpstr>
      <vt:lpstr>Inari</vt:lpstr>
      <vt:lpstr>Inari</vt:lpstr>
      <vt:lpstr>Hachiman - Kami of War</vt:lpstr>
      <vt:lpstr>Ise Shrine</vt:lpstr>
      <vt:lpstr>Tenjin</vt:lpstr>
      <vt:lpstr>Shrines</vt:lpstr>
      <vt:lpstr>Shrines</vt:lpstr>
      <vt:lpstr>Shrines</vt:lpstr>
      <vt:lpstr>Shrines</vt:lpstr>
      <vt:lpstr>Shrines</vt:lpstr>
      <vt:lpstr>Ceremonies and festivals (1 of 2)</vt:lpstr>
      <vt:lpstr>Ceremonies and festivals (2 of 2)</vt:lpstr>
      <vt:lpstr>Purification</vt:lpstr>
      <vt:lpstr>Purification</vt:lpstr>
      <vt:lpstr>Purification</vt:lpstr>
      <vt:lpstr>Buddhist, Daoist, and Confucian influences (1 of 2)</vt:lpstr>
      <vt:lpstr>Buddhist, Daoist, and Confucian influences (2 of 2)</vt:lpstr>
      <vt:lpstr>State Shinto</vt:lpstr>
      <vt:lpstr>State Shinto</vt:lpstr>
      <vt:lpstr>“Sect Shinto”</vt:lpstr>
      <vt:lpstr>Shinto today (1 of 2)</vt:lpstr>
      <vt:lpstr>Shinto today (1 of 2)</vt:lpstr>
      <vt:lpstr>Shinto today (1 of 2)</vt:lpstr>
      <vt:lpstr>Shinto today (2 of 2)</vt:lpstr>
      <vt:lpstr>Shinto today (2 of 2)</vt:lpstr>
      <vt:lpstr>Yasukuni Shrine “Peaceful Country” </vt:lpstr>
      <vt:lpstr>Yasukuni Shrine “Peaceful Country” </vt:lpstr>
      <vt:lpstr>Yasukuni Shrine “Peaceful Country” </vt:lpstr>
      <vt:lpstr>Shinto today (2 of 2)</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Warner Belanger III</cp:lastModifiedBy>
  <cp:revision>250</cp:revision>
  <dcterms:created xsi:type="dcterms:W3CDTF">2015-09-18T14:54:36Z</dcterms:created>
  <dcterms:modified xsi:type="dcterms:W3CDTF">2024-08-24T20:26:08Z</dcterms:modified>
</cp:coreProperties>
</file>